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1"/>
  </p:notesMasterIdLst>
  <p:sldIdLst>
    <p:sldId id="262" r:id="rId2"/>
    <p:sldId id="256" r:id="rId3"/>
    <p:sldId id="257" r:id="rId4"/>
    <p:sldId id="258" r:id="rId5"/>
    <p:sldId id="263" r:id="rId6"/>
    <p:sldId id="264" r:id="rId7"/>
    <p:sldId id="265" r:id="rId8"/>
    <p:sldId id="266" r:id="rId9"/>
    <p:sldId id="267" r:id="rId10"/>
    <p:sldId id="273" r:id="rId11"/>
    <p:sldId id="268" r:id="rId12"/>
    <p:sldId id="269" r:id="rId13"/>
    <p:sldId id="270" r:id="rId14"/>
    <p:sldId id="271" r:id="rId15"/>
    <p:sldId id="272" r:id="rId16"/>
    <p:sldId id="277" r:id="rId17"/>
    <p:sldId id="275" r:id="rId18"/>
    <p:sldId id="276" r:id="rId19"/>
    <p:sldId id="274"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3035"/>
    <a:srgbClr val="8FAADC"/>
    <a:srgbClr val="E1DFDF"/>
    <a:srgbClr val="E3E1E1"/>
    <a:srgbClr val="006E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85" autoAdjust="0"/>
  </p:normalViewPr>
  <p:slideViewPr>
    <p:cSldViewPr snapToGrid="0">
      <p:cViewPr varScale="1">
        <p:scale>
          <a:sx n="95" d="100"/>
          <a:sy n="95" d="100"/>
        </p:scale>
        <p:origin x="18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2524B-7C57-4ABD-85FA-C3C33E577B75}" type="datetimeFigureOut">
              <a:rPr lang="zh-CN" altLang="en-US" smtClean="0"/>
              <a:t>2019/1/22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0C237A-04B8-407A-8BB1-F4BD481C4EB3}" type="slidenum">
              <a:rPr lang="zh-CN" altLang="en-US" smtClean="0"/>
              <a:t>‹#›</a:t>
            </a:fld>
            <a:endParaRPr lang="zh-CN" altLang="en-US"/>
          </a:p>
        </p:txBody>
      </p:sp>
    </p:spTree>
    <p:extLst>
      <p:ext uri="{BB962C8B-B14F-4D97-AF65-F5344CB8AC3E}">
        <p14:creationId xmlns:p14="http://schemas.microsoft.com/office/powerpoint/2010/main" val="40659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b="0"/>
              <a:t>问题：大家可以试想一下左边布局模式，如果是用在系统或者是</a:t>
            </a:r>
            <a:r>
              <a:rPr lang="en-US" altLang="zh-CN" b="0"/>
              <a:t>APP</a:t>
            </a:r>
            <a:r>
              <a:rPr lang="zh-CN" altLang="en-US" b="0"/>
              <a:t>上会是什么感觉</a:t>
            </a:r>
            <a:endParaRPr lang="en-US" altLang="zh-CN" b="0"/>
          </a:p>
          <a:p>
            <a:r>
              <a:rPr lang="zh-CN" altLang="en-US" b="0"/>
              <a:t>答案：找不到，看不出来，没耐心，我们做系统的目的是为了让用户工作起来更方便、快捷。如果是类似于这样的信息反而加重了工作的负担。</a:t>
            </a:r>
            <a:endParaRPr lang="en-US" altLang="zh-CN" b="0"/>
          </a:p>
          <a:p>
            <a:endParaRPr lang="en-US" altLang="zh-CN" b="0"/>
          </a:p>
          <a:p>
            <a:r>
              <a:rPr lang="zh-CN" altLang="en-US" b="0"/>
              <a:t>我们再来看下一组图片</a:t>
            </a:r>
            <a:endParaRPr lang="en-US" altLang="zh-CN" b="0"/>
          </a:p>
          <a:p>
            <a:r>
              <a:rPr lang="zh-CN" altLang="en-US" b="0"/>
              <a:t>问题：为什么两个同样的内容，视觉相差这么大，右图我们一眼就可以看到蔬菜在哪里？</a:t>
            </a:r>
            <a:endParaRPr lang="en-US" altLang="zh-CN" b="0"/>
          </a:p>
          <a:p>
            <a:r>
              <a:rPr lang="zh-CN" altLang="en-US" b="0"/>
              <a:t>答案：其实大家说的这些都是关于页面布局的知识点</a:t>
            </a:r>
            <a:endParaRPr lang="en-US" altLang="zh-CN" b="0"/>
          </a:p>
        </p:txBody>
      </p:sp>
      <p:sp>
        <p:nvSpPr>
          <p:cNvPr id="4" name="灯片编号占位符 3"/>
          <p:cNvSpPr>
            <a:spLocks noGrp="1"/>
          </p:cNvSpPr>
          <p:nvPr>
            <p:ph type="sldNum" sz="quarter" idx="5"/>
          </p:nvPr>
        </p:nvSpPr>
        <p:spPr/>
        <p:txBody>
          <a:bodyPr/>
          <a:lstStyle/>
          <a:p>
            <a:fld id="{3B0C237A-04B8-407A-8BB1-F4BD481C4EB3}" type="slidenum">
              <a:rPr lang="zh-CN" altLang="en-US" smtClean="0"/>
              <a:t>1</a:t>
            </a:fld>
            <a:endParaRPr lang="zh-CN" altLang="en-US"/>
          </a:p>
        </p:txBody>
      </p:sp>
    </p:spTree>
    <p:extLst>
      <p:ext uri="{BB962C8B-B14F-4D97-AF65-F5344CB8AC3E}">
        <p14:creationId xmlns:p14="http://schemas.microsoft.com/office/powerpoint/2010/main" val="764390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这是国家电网的一个系统弹窗截图。左边的是正确案例，右边的是错误案例  左边的更加干净整洁。</a:t>
            </a:r>
            <a:endParaRPr lang="en-US" altLang="zh-CN" dirty="0"/>
          </a:p>
          <a:p>
            <a:r>
              <a:rPr lang="zh-CN" altLang="en-US" dirty="0" smtClean="0"/>
              <a:t>问</a:t>
            </a:r>
            <a:r>
              <a:rPr lang="zh-CN" altLang="en-US" dirty="0"/>
              <a:t>：回想在上节课中，讲到的表格对齐都有哪些</a:t>
            </a:r>
            <a:endParaRPr lang="en-US" altLang="zh-CN" dirty="0"/>
          </a:p>
          <a:p>
            <a:r>
              <a:rPr lang="zh-CN" altLang="en-US" dirty="0"/>
              <a:t>答：文字左对齐，数字右对齐，状态居中</a:t>
            </a:r>
            <a:r>
              <a:rPr lang="zh-CN" altLang="en-US" dirty="0" smtClean="0"/>
              <a:t>等。</a:t>
            </a:r>
            <a:endParaRPr lang="en-US" altLang="zh-CN" dirty="0"/>
          </a:p>
          <a:p>
            <a:r>
              <a:rPr lang="zh-CN" altLang="en-US" b="1" dirty="0"/>
              <a:t>目的：为了</a:t>
            </a:r>
            <a:r>
              <a:rPr lang="zh-CN" altLang="en-US" sz="1200" b="1" i="0" kern="1200" dirty="0">
                <a:solidFill>
                  <a:schemeClr val="tx1"/>
                </a:solidFill>
                <a:effectLst/>
                <a:latin typeface="+mn-lt"/>
                <a:ea typeface="+mn-ea"/>
                <a:cs typeface="+mn-cs"/>
              </a:rPr>
              <a:t>让界面更为整齐，信息更为明确。</a:t>
            </a:r>
            <a:endParaRPr lang="en-US" altLang="zh-CN" sz="1200" b="1" i="0" kern="1200" dirty="0">
              <a:solidFill>
                <a:schemeClr val="tx1"/>
              </a:solidFill>
              <a:effectLst/>
              <a:latin typeface="+mn-lt"/>
              <a:ea typeface="+mn-ea"/>
              <a:cs typeface="+mn-cs"/>
            </a:endParaRPr>
          </a:p>
          <a:p>
            <a:endParaRPr lang="en-US" altLang="zh-CN" dirty="0"/>
          </a:p>
          <a:p>
            <a:r>
              <a:rPr lang="zh-CN" altLang="en-US" dirty="0"/>
              <a:t>以上为页面布局的四大原则，概念上相信大家都可以理解，那我们如何运用在系统界面上呢？</a:t>
            </a:r>
          </a:p>
        </p:txBody>
      </p:sp>
      <p:sp>
        <p:nvSpPr>
          <p:cNvPr id="4" name="灯片编号占位符 3"/>
          <p:cNvSpPr>
            <a:spLocks noGrp="1"/>
          </p:cNvSpPr>
          <p:nvPr>
            <p:ph type="sldNum" sz="quarter" idx="5"/>
          </p:nvPr>
        </p:nvSpPr>
        <p:spPr/>
        <p:txBody>
          <a:bodyPr/>
          <a:lstStyle/>
          <a:p>
            <a:fld id="{3B0C237A-04B8-407A-8BB1-F4BD481C4EB3}" type="slidenum">
              <a:rPr lang="zh-CN" altLang="en-US" smtClean="0"/>
              <a:t>10</a:t>
            </a:fld>
            <a:endParaRPr lang="zh-CN" altLang="en-US"/>
          </a:p>
        </p:txBody>
      </p:sp>
    </p:spTree>
    <p:extLst>
      <p:ext uri="{BB962C8B-B14F-4D97-AF65-F5344CB8AC3E}">
        <p14:creationId xmlns:p14="http://schemas.microsoft.com/office/powerpoint/2010/main" val="2512155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运用我们刚才学习的</a:t>
            </a:r>
            <a:r>
              <a:rPr lang="en-US" altLang="zh-CN" dirty="0"/>
              <a:t>4</a:t>
            </a:r>
            <a:r>
              <a:rPr lang="zh-CN" altLang="en-US" dirty="0"/>
              <a:t>个原则来修改这个表单</a:t>
            </a:r>
            <a:endParaRPr lang="en-US" altLang="zh-CN" dirty="0"/>
          </a:p>
          <a:p>
            <a:r>
              <a:rPr lang="en-US" altLang="zh-CN" dirty="0"/>
              <a:t>1</a:t>
            </a:r>
            <a:r>
              <a:rPr lang="zh-CN" altLang="en-US" dirty="0"/>
              <a:t>、</a:t>
            </a:r>
            <a:r>
              <a:rPr lang="zh-CN" altLang="en-US" dirty="0" smtClean="0"/>
              <a:t>亲密性</a:t>
            </a:r>
            <a:r>
              <a:rPr lang="zh-CN" altLang="en-US" dirty="0"/>
              <a:t>原则要求：逻辑上有关系的元素组合在一起，无关的远离</a:t>
            </a:r>
            <a:endParaRPr lang="en-US" altLang="zh-CN" dirty="0"/>
          </a:p>
          <a:p>
            <a:r>
              <a:rPr lang="zh-CN" altLang="en-US" dirty="0"/>
              <a:t>修改点：标题与输入框</a:t>
            </a:r>
            <a:endParaRPr lang="en-US" altLang="zh-CN" dirty="0"/>
          </a:p>
        </p:txBody>
      </p:sp>
      <p:sp>
        <p:nvSpPr>
          <p:cNvPr id="4" name="灯片编号占位符 3"/>
          <p:cNvSpPr>
            <a:spLocks noGrp="1"/>
          </p:cNvSpPr>
          <p:nvPr>
            <p:ph type="sldNum" sz="quarter" idx="5"/>
          </p:nvPr>
        </p:nvSpPr>
        <p:spPr/>
        <p:txBody>
          <a:bodyPr/>
          <a:lstStyle/>
          <a:p>
            <a:fld id="{3B0C237A-04B8-407A-8BB1-F4BD481C4EB3}" type="slidenum">
              <a:rPr lang="zh-CN" altLang="en-US" smtClean="0"/>
              <a:t>11</a:t>
            </a:fld>
            <a:endParaRPr lang="zh-CN" altLang="en-US"/>
          </a:p>
        </p:txBody>
      </p:sp>
    </p:spTree>
    <p:extLst>
      <p:ext uri="{BB962C8B-B14F-4D97-AF65-F5344CB8AC3E}">
        <p14:creationId xmlns:p14="http://schemas.microsoft.com/office/powerpoint/2010/main" val="2559835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标题与输入框距离拉近，输入框之间留出一定的间距。</a:t>
            </a:r>
            <a:endParaRPr lang="en-US" altLang="zh-CN"/>
          </a:p>
          <a:p>
            <a:endParaRPr lang="en-US" altLang="zh-CN"/>
          </a:p>
          <a:p>
            <a:r>
              <a:rPr lang="en-US" altLang="zh-CN"/>
              <a:t>2.</a:t>
            </a:r>
            <a:r>
              <a:rPr lang="zh-CN" altLang="en-US"/>
              <a:t>对比原则要求：不同元素之间要有对比，</a:t>
            </a:r>
            <a:r>
              <a:rPr lang="zh-CN" altLang="en-US" b="0"/>
              <a:t>清晰层级，突出重点。在页面上指引读者，并制造焦点。</a:t>
            </a:r>
            <a:endParaRPr lang="en-US" altLang="zh-CN" b="0"/>
          </a:p>
          <a:p>
            <a:r>
              <a:rPr lang="zh-CN" altLang="en-US"/>
              <a:t>修改点：大标题、输入框内提示</a:t>
            </a:r>
          </a:p>
        </p:txBody>
      </p:sp>
      <p:sp>
        <p:nvSpPr>
          <p:cNvPr id="4" name="灯片编号占位符 3"/>
          <p:cNvSpPr>
            <a:spLocks noGrp="1"/>
          </p:cNvSpPr>
          <p:nvPr>
            <p:ph type="sldNum" sz="quarter" idx="5"/>
          </p:nvPr>
        </p:nvSpPr>
        <p:spPr/>
        <p:txBody>
          <a:bodyPr/>
          <a:lstStyle/>
          <a:p>
            <a:fld id="{3B0C237A-04B8-407A-8BB1-F4BD481C4EB3}" type="slidenum">
              <a:rPr lang="zh-CN" altLang="en-US" smtClean="0"/>
              <a:t>12</a:t>
            </a:fld>
            <a:endParaRPr lang="zh-CN" altLang="en-US"/>
          </a:p>
        </p:txBody>
      </p:sp>
    </p:spTree>
    <p:extLst>
      <p:ext uri="{BB962C8B-B14F-4D97-AF65-F5344CB8AC3E}">
        <p14:creationId xmlns:p14="http://schemas.microsoft.com/office/powerpoint/2010/main" val="341279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注：在日常工作中，设计师不会设计所有界面，有时一个系统分几个人做，要求统一性</a:t>
            </a:r>
          </a:p>
          <a:p>
            <a:endParaRPr lang="en-US" altLang="zh-CN" dirty="0"/>
          </a:p>
          <a:p>
            <a:r>
              <a:rPr lang="en-US" altLang="zh-CN" dirty="0"/>
              <a:t>3.</a:t>
            </a:r>
            <a:r>
              <a:rPr lang="zh-CN" altLang="en-US" dirty="0"/>
              <a:t>重复原则要求：相同的事物重复做，即统一性，减少用户无解与考虑</a:t>
            </a:r>
            <a:endParaRPr lang="en-US" altLang="zh-CN" dirty="0"/>
          </a:p>
          <a:p>
            <a:r>
              <a:rPr lang="zh-CN" altLang="en-US" dirty="0"/>
              <a:t>修改点：输入框的</a:t>
            </a:r>
            <a:r>
              <a:rPr lang="zh-CN" altLang="en-US" dirty="0" smtClean="0"/>
              <a:t>颜色，工期天数的箭头</a:t>
            </a:r>
            <a:endParaRPr lang="en-US" altLang="zh-CN" dirty="0"/>
          </a:p>
        </p:txBody>
      </p:sp>
      <p:sp>
        <p:nvSpPr>
          <p:cNvPr id="4" name="灯片编号占位符 3"/>
          <p:cNvSpPr>
            <a:spLocks noGrp="1"/>
          </p:cNvSpPr>
          <p:nvPr>
            <p:ph type="sldNum" sz="quarter" idx="5"/>
          </p:nvPr>
        </p:nvSpPr>
        <p:spPr/>
        <p:txBody>
          <a:bodyPr/>
          <a:lstStyle/>
          <a:p>
            <a:fld id="{3B0C237A-04B8-407A-8BB1-F4BD481C4EB3}" type="slidenum">
              <a:rPr lang="zh-CN" altLang="en-US" smtClean="0"/>
              <a:t>13</a:t>
            </a:fld>
            <a:endParaRPr lang="zh-CN" altLang="en-US"/>
          </a:p>
        </p:txBody>
      </p:sp>
    </p:spTree>
    <p:extLst>
      <p:ext uri="{BB962C8B-B14F-4D97-AF65-F5344CB8AC3E}">
        <p14:creationId xmlns:p14="http://schemas.microsoft.com/office/powerpoint/2010/main" val="2692922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4.</a:t>
            </a:r>
            <a:r>
              <a:rPr lang="zh-CN" altLang="en-US"/>
              <a:t>对齐原则要求：</a:t>
            </a:r>
            <a:r>
              <a:rPr lang="zh-CN" altLang="en-US" sz="1200">
                <a:solidFill>
                  <a:schemeClr val="tx1">
                    <a:lumMod val="65000"/>
                    <a:lumOff val="35000"/>
                  </a:schemeClr>
                </a:solidFill>
                <a:latin typeface="微软雅黑" panose="020B0503020204020204" pitchFamily="34" charset="-122"/>
                <a:ea typeface="微软雅黑" panose="020B0503020204020204" pitchFamily="34" charset="-122"/>
              </a:rPr>
              <a:t>两个以上的事物相互平行或成行成列。目的是为了整齐统一</a:t>
            </a:r>
            <a:endParaRPr lang="en-US" altLang="zh-CN"/>
          </a:p>
          <a:p>
            <a:r>
              <a:rPr lang="zh-CN" altLang="en-US"/>
              <a:t>修改点：大标题的居中、输入框左右对齐、输入框内文字垂直居中。</a:t>
            </a:r>
            <a:endParaRPr lang="en-US" altLang="zh-CN"/>
          </a:p>
        </p:txBody>
      </p:sp>
      <p:sp>
        <p:nvSpPr>
          <p:cNvPr id="4" name="灯片编号占位符 3"/>
          <p:cNvSpPr>
            <a:spLocks noGrp="1"/>
          </p:cNvSpPr>
          <p:nvPr>
            <p:ph type="sldNum" sz="quarter" idx="5"/>
          </p:nvPr>
        </p:nvSpPr>
        <p:spPr/>
        <p:txBody>
          <a:bodyPr/>
          <a:lstStyle/>
          <a:p>
            <a:fld id="{3B0C237A-04B8-407A-8BB1-F4BD481C4EB3}" type="slidenum">
              <a:rPr lang="zh-CN" altLang="en-US" smtClean="0"/>
              <a:t>14</a:t>
            </a:fld>
            <a:endParaRPr lang="zh-CN" altLang="en-US"/>
          </a:p>
        </p:txBody>
      </p:sp>
    </p:spTree>
    <p:extLst>
      <p:ext uri="{BB962C8B-B14F-4D97-AF65-F5344CB8AC3E}">
        <p14:creationId xmlns:p14="http://schemas.microsoft.com/office/powerpoint/2010/main" val="1256228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先对内容进行左对齐，再根据布局和内容的结构，拉长输入框，缩短分隔线，整个界面从视觉上看成一个方形，也就是</a:t>
            </a:r>
            <a:r>
              <a:rPr lang="zh-CN" altLang="en-US" dirty="0" smtClean="0"/>
              <a:t>两端对齐</a:t>
            </a:r>
            <a:endParaRPr lang="en-US" altLang="zh-CN" dirty="0"/>
          </a:p>
        </p:txBody>
      </p:sp>
      <p:sp>
        <p:nvSpPr>
          <p:cNvPr id="4" name="灯片编号占位符 3"/>
          <p:cNvSpPr>
            <a:spLocks noGrp="1"/>
          </p:cNvSpPr>
          <p:nvPr>
            <p:ph type="sldNum" sz="quarter" idx="5"/>
          </p:nvPr>
        </p:nvSpPr>
        <p:spPr/>
        <p:txBody>
          <a:bodyPr/>
          <a:lstStyle/>
          <a:p>
            <a:fld id="{3B0C237A-04B8-407A-8BB1-F4BD481C4EB3}" type="slidenum">
              <a:rPr lang="zh-CN" altLang="en-US" smtClean="0"/>
              <a:t>15</a:t>
            </a:fld>
            <a:endParaRPr lang="zh-CN" altLang="en-US"/>
          </a:p>
        </p:txBody>
      </p:sp>
    </p:spTree>
    <p:extLst>
      <p:ext uri="{BB962C8B-B14F-4D97-AF65-F5344CB8AC3E}">
        <p14:creationId xmlns:p14="http://schemas.microsoft.com/office/powerpoint/2010/main" val="3089812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分不出重点，信息堆积，逻辑混乱，易读性差。</a:t>
            </a:r>
            <a:endParaRPr lang="zh-CN" altLang="en-US" dirty="0"/>
          </a:p>
        </p:txBody>
      </p:sp>
      <p:sp>
        <p:nvSpPr>
          <p:cNvPr id="4" name="灯片编号占位符 3"/>
          <p:cNvSpPr>
            <a:spLocks noGrp="1"/>
          </p:cNvSpPr>
          <p:nvPr>
            <p:ph type="sldNum" sz="quarter" idx="10"/>
          </p:nvPr>
        </p:nvSpPr>
        <p:spPr/>
        <p:txBody>
          <a:bodyPr/>
          <a:lstStyle/>
          <a:p>
            <a:fld id="{3B0C237A-04B8-407A-8BB1-F4BD481C4EB3}" type="slidenum">
              <a:rPr lang="zh-CN" altLang="en-US" smtClean="0"/>
              <a:t>16</a:t>
            </a:fld>
            <a:endParaRPr lang="zh-CN" altLang="en-US"/>
          </a:p>
        </p:txBody>
      </p:sp>
    </p:spTree>
    <p:extLst>
      <p:ext uri="{BB962C8B-B14F-4D97-AF65-F5344CB8AC3E}">
        <p14:creationId xmlns:p14="http://schemas.microsoft.com/office/powerpoint/2010/main" val="34227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0C237A-04B8-407A-8BB1-F4BD481C4EB3}" type="slidenum">
              <a:rPr lang="zh-CN" altLang="en-US" smtClean="0"/>
              <a:t>18</a:t>
            </a:fld>
            <a:endParaRPr lang="zh-CN" altLang="en-US"/>
          </a:p>
        </p:txBody>
      </p:sp>
    </p:spTree>
    <p:extLst>
      <p:ext uri="{BB962C8B-B14F-4D97-AF65-F5344CB8AC3E}">
        <p14:creationId xmlns:p14="http://schemas.microsoft.com/office/powerpoint/2010/main" val="1893685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以上就是这节课的全部内容，大家牢记</a:t>
            </a:r>
            <a:r>
              <a:rPr lang="en-US" altLang="zh-CN"/>
              <a:t>4</a:t>
            </a:r>
            <a:r>
              <a:rPr lang="zh-CN" altLang="en-US"/>
              <a:t>大原则，无论做什么项目，当你不确定自己写的界面是否符合规格，就可对照这</a:t>
            </a:r>
            <a:r>
              <a:rPr lang="en-US" altLang="zh-CN"/>
              <a:t>4</a:t>
            </a:r>
            <a:r>
              <a:rPr lang="zh-CN" altLang="en-US"/>
              <a:t>个点进行检查，可以大大减少返工或者修改次数。</a:t>
            </a:r>
            <a:endParaRPr lang="en-US" altLang="zh-CN"/>
          </a:p>
          <a:p>
            <a:endParaRPr lang="zh-CN" altLang="en-US"/>
          </a:p>
        </p:txBody>
      </p:sp>
      <p:sp>
        <p:nvSpPr>
          <p:cNvPr id="4" name="灯片编号占位符 3"/>
          <p:cNvSpPr>
            <a:spLocks noGrp="1"/>
          </p:cNvSpPr>
          <p:nvPr>
            <p:ph type="sldNum" sz="quarter" idx="5"/>
          </p:nvPr>
        </p:nvSpPr>
        <p:spPr/>
        <p:txBody>
          <a:bodyPr/>
          <a:lstStyle/>
          <a:p>
            <a:fld id="{3B0C237A-04B8-407A-8BB1-F4BD481C4EB3}" type="slidenum">
              <a:rPr lang="zh-CN" altLang="en-US" smtClean="0"/>
              <a:t>19</a:t>
            </a:fld>
            <a:endParaRPr lang="zh-CN" altLang="en-US"/>
          </a:p>
        </p:txBody>
      </p:sp>
    </p:spTree>
    <p:extLst>
      <p:ext uri="{BB962C8B-B14F-4D97-AF65-F5344CB8AC3E}">
        <p14:creationId xmlns:p14="http://schemas.microsoft.com/office/powerpoint/2010/main" val="135085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这节课我们就来讲讲如何让界面信息布局更清晰，更合理。即：一眼就能看到我想看到的</a:t>
            </a:r>
            <a:endParaRPr lang="en-US" altLang="zh-CN" dirty="0"/>
          </a:p>
          <a:p>
            <a:r>
              <a:rPr lang="zh-CN" altLang="en-US" dirty="0"/>
              <a:t>其实在工作中，大多数的客户要求的都很简单，整齐，清晰，明了</a:t>
            </a:r>
            <a:endParaRPr lang="en-US" altLang="zh-CN" dirty="0"/>
          </a:p>
          <a:p>
            <a:r>
              <a:rPr lang="zh-CN" altLang="en-US" dirty="0"/>
              <a:t>用户心理：不要让我找，不要让</a:t>
            </a:r>
            <a:r>
              <a:rPr lang="zh-CN" altLang="en-US" dirty="0" smtClean="0"/>
              <a:t>我等，不要让我想。</a:t>
            </a:r>
            <a:endParaRPr lang="en-US" altLang="zh-CN" dirty="0"/>
          </a:p>
        </p:txBody>
      </p:sp>
      <p:sp>
        <p:nvSpPr>
          <p:cNvPr id="4" name="灯片编号占位符 3"/>
          <p:cNvSpPr>
            <a:spLocks noGrp="1"/>
          </p:cNvSpPr>
          <p:nvPr>
            <p:ph type="sldNum" sz="quarter" idx="5"/>
          </p:nvPr>
        </p:nvSpPr>
        <p:spPr/>
        <p:txBody>
          <a:bodyPr/>
          <a:lstStyle/>
          <a:p>
            <a:fld id="{3B0C237A-04B8-407A-8BB1-F4BD481C4EB3}" type="slidenum">
              <a:rPr lang="zh-CN" altLang="en-US" smtClean="0"/>
              <a:t>2</a:t>
            </a:fld>
            <a:endParaRPr lang="zh-CN" altLang="en-US"/>
          </a:p>
        </p:txBody>
      </p:sp>
    </p:spTree>
    <p:extLst>
      <p:ext uri="{BB962C8B-B14F-4D97-AF65-F5344CB8AC3E}">
        <p14:creationId xmlns:p14="http://schemas.microsoft.com/office/powerpoint/2010/main" val="2669560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通俗的来讲就是我和你近，我们就有关系</a:t>
            </a:r>
            <a:r>
              <a:rPr lang="zh-CN" altLang="en-US" sz="1200" b="1" i="0" kern="1200">
                <a:solidFill>
                  <a:schemeClr val="tx1"/>
                </a:solidFill>
                <a:effectLst/>
                <a:latin typeface="+mn-lt"/>
                <a:ea typeface="+mn-ea"/>
                <a:cs typeface="+mn-cs"/>
              </a:rPr>
              <a:t>。</a:t>
            </a:r>
            <a:endParaRPr lang="en-US" altLang="zh-CN" sz="1200" b="1" i="0" kern="1200">
              <a:solidFill>
                <a:schemeClr val="tx1"/>
              </a:solidFill>
              <a:effectLst/>
              <a:latin typeface="+mn-lt"/>
              <a:ea typeface="+mn-ea"/>
              <a:cs typeface="+mn-cs"/>
            </a:endParaRPr>
          </a:p>
          <a:p>
            <a:endParaRPr lang="en-US" altLang="zh-CN" sz="1200" b="1"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举例：街上看到两个年轻一男一女，无法确定他们的关系</a:t>
            </a:r>
          </a:p>
          <a:p>
            <a:r>
              <a:rPr lang="zh-CN" altLang="en-US" sz="1200" b="0" i="0" kern="1200">
                <a:solidFill>
                  <a:schemeClr val="tx1"/>
                </a:solidFill>
                <a:effectLst/>
                <a:latin typeface="+mn-lt"/>
                <a:ea typeface="+mn-ea"/>
                <a:cs typeface="+mn-cs"/>
              </a:rPr>
              <a:t>          两个人拉着手或者肩并肩，那他们一定有关系</a:t>
            </a:r>
          </a:p>
          <a:p>
            <a:endParaRPr lang="en-US" altLang="zh-CN" sz="1200" b="1" i="0" kern="1200">
              <a:solidFill>
                <a:schemeClr val="tx1"/>
              </a:solidFill>
              <a:effectLst/>
              <a:latin typeface="+mn-lt"/>
              <a:ea typeface="+mn-ea"/>
              <a:cs typeface="+mn-cs"/>
            </a:endParaRPr>
          </a:p>
          <a:p>
            <a:r>
              <a:rPr lang="zh-CN" altLang="en-US" sz="1200" b="1" i="0" kern="1200">
                <a:solidFill>
                  <a:schemeClr val="tx1"/>
                </a:solidFill>
                <a:effectLst/>
                <a:latin typeface="+mn-lt"/>
                <a:ea typeface="+mn-ea"/>
                <a:cs typeface="+mn-cs"/>
              </a:rPr>
              <a:t>反映到我们界面上来说其实就是元素间的间距</a:t>
            </a:r>
            <a:endParaRPr lang="zh-CN" altLang="en-US"/>
          </a:p>
        </p:txBody>
      </p:sp>
      <p:sp>
        <p:nvSpPr>
          <p:cNvPr id="4" name="灯片编号占位符 3"/>
          <p:cNvSpPr>
            <a:spLocks noGrp="1"/>
          </p:cNvSpPr>
          <p:nvPr>
            <p:ph type="sldNum" sz="quarter" idx="5"/>
          </p:nvPr>
        </p:nvSpPr>
        <p:spPr/>
        <p:txBody>
          <a:bodyPr/>
          <a:lstStyle/>
          <a:p>
            <a:fld id="{3B0C237A-04B8-407A-8BB1-F4BD481C4EB3}" type="slidenum">
              <a:rPr lang="zh-CN" altLang="en-US" smtClean="0"/>
              <a:t>3</a:t>
            </a:fld>
            <a:endParaRPr lang="zh-CN" altLang="en-US"/>
          </a:p>
        </p:txBody>
      </p:sp>
    </p:spTree>
    <p:extLst>
      <p:ext uri="{BB962C8B-B14F-4D97-AF65-F5344CB8AC3E}">
        <p14:creationId xmlns:p14="http://schemas.microsoft.com/office/powerpoint/2010/main" val="427198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这是非常典型的疏远和亲密距离的案例</a:t>
            </a:r>
            <a:endParaRPr lang="en-US" altLang="zh-CN" dirty="0"/>
          </a:p>
          <a:p>
            <a:r>
              <a:rPr lang="zh-CN" altLang="en-US" dirty="0"/>
              <a:t>问</a:t>
            </a:r>
            <a:r>
              <a:rPr lang="zh-CN" altLang="en-US" dirty="0" smtClean="0"/>
              <a:t>：这是一个菜单，大家能看出来多选框是属于前半部分的还是后半部分的？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答：每组信息距离过近，导致无法直观的分辨彼此的关系，文字堆积密密麻麻，可读性变差，大量的信息堆积时需要从头看</a:t>
            </a:r>
            <a:endParaRPr lang="en-US" altLang="zh-CN" dirty="0"/>
          </a:p>
          <a:p>
            <a:r>
              <a:rPr lang="zh-CN" altLang="en-US" b="1" dirty="0"/>
              <a:t>修改：</a:t>
            </a:r>
            <a:r>
              <a:rPr lang="zh-CN" altLang="en-US" dirty="0"/>
              <a:t>根据亲密性原则，对信息进行区分，标题与相关输入框为一组，每组信息间距加宽，从视觉上对信息做简单的区分，使视线开阔易读性大大提升。这样用户在内容很多的情况下也可以快速的辨认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亲密性的目的：使页面更有条理性和组织性，更易读。</a:t>
            </a:r>
          </a:p>
          <a:p>
            <a:endParaRPr lang="zh-CN" altLang="en-US" dirty="0"/>
          </a:p>
        </p:txBody>
      </p:sp>
      <p:sp>
        <p:nvSpPr>
          <p:cNvPr id="4" name="灯片编号占位符 3"/>
          <p:cNvSpPr>
            <a:spLocks noGrp="1"/>
          </p:cNvSpPr>
          <p:nvPr>
            <p:ph type="sldNum" sz="quarter" idx="5"/>
          </p:nvPr>
        </p:nvSpPr>
        <p:spPr/>
        <p:txBody>
          <a:bodyPr/>
          <a:lstStyle/>
          <a:p>
            <a:fld id="{3B0C237A-04B8-407A-8BB1-F4BD481C4EB3}" type="slidenum">
              <a:rPr lang="zh-CN" altLang="en-US" smtClean="0"/>
              <a:t>4</a:t>
            </a:fld>
            <a:endParaRPr lang="zh-CN" altLang="en-US"/>
          </a:p>
        </p:txBody>
      </p:sp>
    </p:spTree>
    <p:extLst>
      <p:ext uri="{BB962C8B-B14F-4D97-AF65-F5344CB8AC3E}">
        <p14:creationId xmlns:p14="http://schemas.microsoft.com/office/powerpoint/2010/main" val="384522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a:t>这个很好理解了，问：大家常见的对比有哪些？例：大小对比，冷暖色对比、粗细对比等等</a:t>
            </a:r>
            <a:endParaRPr lang="en-US" altLang="zh-CN"/>
          </a:p>
          <a:p>
            <a:r>
              <a:rPr lang="zh-CN" altLang="en-US"/>
              <a:t>那么我们在系统或者界面中怎么使用呢？看例子</a:t>
            </a:r>
          </a:p>
        </p:txBody>
      </p:sp>
      <p:sp>
        <p:nvSpPr>
          <p:cNvPr id="4" name="灯片编号占位符 3"/>
          <p:cNvSpPr>
            <a:spLocks noGrp="1"/>
          </p:cNvSpPr>
          <p:nvPr>
            <p:ph type="sldNum" sz="quarter" idx="5"/>
          </p:nvPr>
        </p:nvSpPr>
        <p:spPr/>
        <p:txBody>
          <a:bodyPr/>
          <a:lstStyle/>
          <a:p>
            <a:fld id="{3B0C237A-04B8-407A-8BB1-F4BD481C4EB3}" type="slidenum">
              <a:rPr lang="zh-CN" altLang="en-US" smtClean="0"/>
              <a:t>5</a:t>
            </a:fld>
            <a:endParaRPr lang="zh-CN" altLang="en-US"/>
          </a:p>
        </p:txBody>
      </p:sp>
    </p:spTree>
    <p:extLst>
      <p:ext uri="{BB962C8B-B14F-4D97-AF65-F5344CB8AC3E}">
        <p14:creationId xmlns:p14="http://schemas.microsoft.com/office/powerpoint/2010/main" val="3511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问：大家第一眼看到的是什么？</a:t>
            </a:r>
            <a:endParaRPr lang="en-US" altLang="zh-CN"/>
          </a:p>
          <a:p>
            <a:r>
              <a:rPr lang="zh-CN" altLang="en-US"/>
              <a:t>问：为什么第一眼看到了标题</a:t>
            </a:r>
            <a:endParaRPr lang="en-US" altLang="zh-CN"/>
          </a:p>
          <a:p>
            <a:r>
              <a:rPr lang="zh-CN" altLang="en-US"/>
              <a:t>答：标题通过加粗加大与正文进行了区分，产生了对比。</a:t>
            </a:r>
            <a:endParaRPr lang="en-US" altLang="zh-CN"/>
          </a:p>
          <a:p>
            <a:r>
              <a:rPr lang="zh-CN" altLang="en-US" b="1"/>
              <a:t>对比的目的：不仅可以用来吸引眼球，还可以用来组织信息，清晰层级，突出重点。在页面上指引读者，并制造焦点。</a:t>
            </a:r>
          </a:p>
        </p:txBody>
      </p:sp>
      <p:sp>
        <p:nvSpPr>
          <p:cNvPr id="4" name="灯片编号占位符 3"/>
          <p:cNvSpPr>
            <a:spLocks noGrp="1"/>
          </p:cNvSpPr>
          <p:nvPr>
            <p:ph type="sldNum" sz="quarter" idx="5"/>
          </p:nvPr>
        </p:nvSpPr>
        <p:spPr/>
        <p:txBody>
          <a:bodyPr/>
          <a:lstStyle/>
          <a:p>
            <a:fld id="{3B0C237A-04B8-407A-8BB1-F4BD481C4EB3}" type="slidenum">
              <a:rPr lang="zh-CN" altLang="en-US" smtClean="0"/>
              <a:t>6</a:t>
            </a:fld>
            <a:endParaRPr lang="zh-CN" altLang="en-US"/>
          </a:p>
        </p:txBody>
      </p:sp>
    </p:spTree>
    <p:extLst>
      <p:ext uri="{BB962C8B-B14F-4D97-AF65-F5344CB8AC3E}">
        <p14:creationId xmlns:p14="http://schemas.microsoft.com/office/powerpoint/2010/main" val="2187373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解释意思举例：手机</a:t>
            </a:r>
            <a:r>
              <a:rPr lang="en-US" altLang="zh-CN" dirty="0" smtClean="0"/>
              <a:t>APP</a:t>
            </a:r>
            <a:r>
              <a:rPr lang="zh-CN" altLang="en-US" dirty="0" smtClean="0"/>
              <a:t>返回按键，突然换了一个位置，会找不到了。同理系统上的返回按键，在不同位置用户也会找不到。这就是按照重复的样式反复做。</a:t>
            </a:r>
            <a:endParaRPr lang="en-US" altLang="zh-CN" dirty="0" smtClean="0"/>
          </a:p>
          <a:p>
            <a:r>
              <a:rPr lang="zh-CN" altLang="en-US" dirty="0" smtClean="0"/>
              <a:t>在</a:t>
            </a:r>
            <a:r>
              <a:rPr lang="zh-CN" altLang="en-US" dirty="0"/>
              <a:t>系统或者</a:t>
            </a:r>
            <a:r>
              <a:rPr lang="en-US" altLang="zh-CN" dirty="0"/>
              <a:t>app</a:t>
            </a:r>
            <a:r>
              <a:rPr lang="zh-CN" altLang="en-US" dirty="0"/>
              <a:t>中我们所说的重复其实就是一致性</a:t>
            </a:r>
            <a:endParaRPr lang="en-US" altLang="zh-CN" dirty="0"/>
          </a:p>
          <a:p>
            <a:r>
              <a:rPr lang="zh-CN" altLang="en-US" dirty="0"/>
              <a:t>包括：风格、操作、颜色、图标、形状、空间关系、字体大小</a:t>
            </a:r>
            <a:r>
              <a:rPr lang="zh-CN" altLang="en-US" dirty="0" smtClean="0"/>
              <a:t>等等</a:t>
            </a:r>
            <a:endParaRPr lang="en-US" altLang="zh-CN" dirty="0" smtClean="0"/>
          </a:p>
          <a:p>
            <a:endParaRPr lang="zh-CN" altLang="en-US" dirty="0"/>
          </a:p>
        </p:txBody>
      </p:sp>
      <p:sp>
        <p:nvSpPr>
          <p:cNvPr id="4" name="灯片编号占位符 3"/>
          <p:cNvSpPr>
            <a:spLocks noGrp="1"/>
          </p:cNvSpPr>
          <p:nvPr>
            <p:ph type="sldNum" sz="quarter" idx="5"/>
          </p:nvPr>
        </p:nvSpPr>
        <p:spPr/>
        <p:txBody>
          <a:bodyPr/>
          <a:lstStyle/>
          <a:p>
            <a:fld id="{3B0C237A-04B8-407A-8BB1-F4BD481C4EB3}" type="slidenum">
              <a:rPr lang="zh-CN" altLang="en-US" smtClean="0"/>
              <a:t>7</a:t>
            </a:fld>
            <a:endParaRPr lang="zh-CN" altLang="en-US"/>
          </a:p>
        </p:txBody>
      </p:sp>
    </p:spTree>
    <p:extLst>
      <p:ext uri="{BB962C8B-B14F-4D97-AF65-F5344CB8AC3E}">
        <p14:creationId xmlns:p14="http://schemas.microsoft.com/office/powerpoint/2010/main" val="99026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问：右边的图标代表什么意思，下一个代表什么意思？下面这些图标都代表什么意思？</a:t>
            </a:r>
            <a:endParaRPr lang="en-US" altLang="zh-CN"/>
          </a:p>
          <a:p>
            <a:r>
              <a:rPr lang="zh-CN" altLang="en-US"/>
              <a:t>答：其实所有的图标都是查看详情的意思</a:t>
            </a:r>
            <a:endParaRPr lang="en-US" altLang="zh-CN"/>
          </a:p>
          <a:p>
            <a:r>
              <a:rPr lang="zh-CN" altLang="en-US"/>
              <a:t>问：如果在一个系统或者一个界面中同时出现这几个图标，会不会产生误解？</a:t>
            </a:r>
            <a:endParaRPr lang="en-US" altLang="zh-CN"/>
          </a:p>
          <a:p>
            <a:r>
              <a:rPr lang="zh-CN" altLang="en-US"/>
              <a:t>总结：一个功能有两种或者多种展示方式，会使用户会产生误解，增加不必要的学习时间</a:t>
            </a:r>
            <a:endParaRPr lang="en-US" altLang="zh-CN"/>
          </a:p>
          <a:p>
            <a:endParaRPr lang="en-US" altLang="zh-CN"/>
          </a:p>
          <a:p>
            <a:r>
              <a:rPr lang="zh-CN" altLang="en-US" b="1"/>
              <a:t>由此得出重复的目的可以将页面上的相同操作链接在一起，形成统一的认知，从而减少用户的学习时间。</a:t>
            </a:r>
          </a:p>
        </p:txBody>
      </p:sp>
      <p:sp>
        <p:nvSpPr>
          <p:cNvPr id="4" name="灯片编号占位符 3"/>
          <p:cNvSpPr>
            <a:spLocks noGrp="1"/>
          </p:cNvSpPr>
          <p:nvPr>
            <p:ph type="sldNum" sz="quarter" idx="5"/>
          </p:nvPr>
        </p:nvSpPr>
        <p:spPr/>
        <p:txBody>
          <a:bodyPr/>
          <a:lstStyle/>
          <a:p>
            <a:fld id="{3B0C237A-04B8-407A-8BB1-F4BD481C4EB3}" type="slidenum">
              <a:rPr lang="zh-CN" altLang="en-US" smtClean="0"/>
              <a:t>8</a:t>
            </a:fld>
            <a:endParaRPr lang="zh-CN" altLang="en-US"/>
          </a:p>
        </p:txBody>
      </p:sp>
    </p:spTree>
    <p:extLst>
      <p:ext uri="{BB962C8B-B14F-4D97-AF65-F5344CB8AC3E}">
        <p14:creationId xmlns:p14="http://schemas.microsoft.com/office/powerpoint/2010/main" val="1042574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对齐已经是一个众所周知的话题了</a:t>
            </a:r>
          </a:p>
        </p:txBody>
      </p:sp>
      <p:sp>
        <p:nvSpPr>
          <p:cNvPr id="4" name="灯片编号占位符 3"/>
          <p:cNvSpPr>
            <a:spLocks noGrp="1"/>
          </p:cNvSpPr>
          <p:nvPr>
            <p:ph type="sldNum" sz="quarter" idx="5"/>
          </p:nvPr>
        </p:nvSpPr>
        <p:spPr/>
        <p:txBody>
          <a:bodyPr/>
          <a:lstStyle/>
          <a:p>
            <a:fld id="{3B0C237A-04B8-407A-8BB1-F4BD481C4EB3}" type="slidenum">
              <a:rPr lang="zh-CN" altLang="en-US" smtClean="0"/>
              <a:t>9</a:t>
            </a:fld>
            <a:endParaRPr lang="zh-CN" altLang="en-US"/>
          </a:p>
        </p:txBody>
      </p:sp>
    </p:spTree>
    <p:extLst>
      <p:ext uri="{BB962C8B-B14F-4D97-AF65-F5344CB8AC3E}">
        <p14:creationId xmlns:p14="http://schemas.microsoft.com/office/powerpoint/2010/main" val="131381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8091079-CB5C-4374-8CAD-0904818CE34A}"/>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 xmlns:a16="http://schemas.microsoft.com/office/drawing/2014/main" id="{4E1ABB7F-6F69-4267-8D75-37DF3C22AE9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039B0D16-E08B-4DE8-9FB1-730B71958E5C}"/>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5" name="页脚占位符 4">
            <a:extLst>
              <a:ext uri="{FF2B5EF4-FFF2-40B4-BE49-F238E27FC236}">
                <a16:creationId xmlns="" xmlns:a16="http://schemas.microsoft.com/office/drawing/2014/main" id="{4139C0FE-8CD8-46FC-B4D9-FB2E37D35A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0F579B7-E17A-47C1-AAAD-056AB8859FEF}"/>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329273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CEFBC72D-06B0-4334-9494-7AF51FA75EC3}"/>
              </a:ext>
            </a:extLst>
          </p:cNvPr>
          <p:cNvSpPr/>
          <p:nvPr userDrawn="1"/>
        </p:nvSpPr>
        <p:spPr>
          <a:xfrm>
            <a:off x="0" y="2074262"/>
            <a:ext cx="9144000" cy="257694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a:extLst>
              <a:ext uri="{FF2B5EF4-FFF2-40B4-BE49-F238E27FC236}">
                <a16:creationId xmlns="" xmlns:a16="http://schemas.microsoft.com/office/drawing/2014/main" id="{005BF84B-F83C-4A47-B9C0-E0CBCDF59A85}"/>
              </a:ext>
            </a:extLst>
          </p:cNvPr>
          <p:cNvSpPr>
            <a:spLocks noGrp="1"/>
          </p:cNvSpPr>
          <p:nvPr>
            <p:ph type="title"/>
          </p:nvPr>
        </p:nvSpPr>
        <p:spPr>
          <a:xfrm>
            <a:off x="539874" y="2699954"/>
            <a:ext cx="7886700" cy="1325563"/>
          </a:xfrm>
        </p:spPr>
        <p:txBody>
          <a:bodyPr>
            <a:noAutofit/>
          </a:bodyPr>
          <a:lstStyle>
            <a:lvl1pPr>
              <a:defRPr sz="48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pic>
        <p:nvPicPr>
          <p:cNvPr id="7" name="图片 6">
            <a:extLst>
              <a:ext uri="{FF2B5EF4-FFF2-40B4-BE49-F238E27FC236}">
                <a16:creationId xmlns="" xmlns:a16="http://schemas.microsoft.com/office/drawing/2014/main" id="{80A51EEA-5109-4372-BF91-4101BC99EC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139" y="457611"/>
            <a:ext cx="1195151" cy="434787"/>
          </a:xfrm>
          <a:prstGeom prst="rect">
            <a:avLst/>
          </a:prstGeom>
        </p:spPr>
      </p:pic>
    </p:spTree>
    <p:extLst>
      <p:ext uri="{BB962C8B-B14F-4D97-AF65-F5344CB8AC3E}">
        <p14:creationId xmlns:p14="http://schemas.microsoft.com/office/powerpoint/2010/main" val="55548057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BBB7F02D-B523-41E6-A1DB-5B9FCB5C3E45}"/>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A2BB0CEC-1600-4F56-A58D-24BC9A3AB02C}"/>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87D33FF1-0586-4A19-833F-3F9FF5CECBD0}"/>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5" name="页脚占位符 4">
            <a:extLst>
              <a:ext uri="{FF2B5EF4-FFF2-40B4-BE49-F238E27FC236}">
                <a16:creationId xmlns="" xmlns:a16="http://schemas.microsoft.com/office/drawing/2014/main" id="{C3BCBEA0-9DDC-4323-ADCF-30207D046A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4CF4899-3515-49A3-8D80-EFA128AB4328}"/>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6663780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EC6EBC4-40FF-47FE-97CF-6E2EBB6369E7}"/>
              </a:ext>
            </a:extLst>
          </p:cNvPr>
          <p:cNvSpPr>
            <a:spLocks noGrp="1"/>
          </p:cNvSpPr>
          <p:nvPr>
            <p:ph type="title"/>
          </p:nvPr>
        </p:nvSpPr>
        <p:spPr>
          <a:xfrm>
            <a:off x="628649" y="372032"/>
            <a:ext cx="7886700" cy="784946"/>
          </a:xfrm>
        </p:spPr>
        <p:txBody>
          <a:bodyPr>
            <a:normAutofit/>
          </a:bodyPr>
          <a:lstStyle>
            <a:lvl1pPr>
              <a:defRPr sz="3600" b="1">
                <a:solidFill>
                  <a:schemeClr val="accent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84922A48-EB4A-4F9D-B05A-AAEDDB334BCD}"/>
              </a:ext>
            </a:extLst>
          </p:cNvPr>
          <p:cNvSpPr>
            <a:spLocks noGrp="1"/>
          </p:cNvSpPr>
          <p:nvPr>
            <p:ph sz="half" idx="1"/>
          </p:nvPr>
        </p:nvSpPr>
        <p:spPr>
          <a:xfrm>
            <a:off x="628652" y="1423447"/>
            <a:ext cx="7886699" cy="4753516"/>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8" name="矩形 7">
            <a:extLst>
              <a:ext uri="{FF2B5EF4-FFF2-40B4-BE49-F238E27FC236}">
                <a16:creationId xmlns="" xmlns:a16="http://schemas.microsoft.com/office/drawing/2014/main" id="{FCF41222-6C07-4F5B-996E-EA6F5BF9D749}"/>
              </a:ext>
            </a:extLst>
          </p:cNvPr>
          <p:cNvSpPr/>
          <p:nvPr userDrawn="1"/>
        </p:nvSpPr>
        <p:spPr>
          <a:xfrm>
            <a:off x="1" y="365130"/>
            <a:ext cx="410066" cy="7849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87209685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3" name="图片占位符 21">
            <a:extLst>
              <a:ext uri="{FF2B5EF4-FFF2-40B4-BE49-F238E27FC236}">
                <a16:creationId xmlns="" xmlns:a16="http://schemas.microsoft.com/office/drawing/2014/main" id="{FD650601-6611-47CF-B18A-5F7D025B893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8996" b="18996"/>
          <a:stretch>
            <a:fillRect/>
          </a:stretch>
        </p:blipFill>
        <p:spPr>
          <a:xfrm>
            <a:off x="301143" y="1243578"/>
            <a:ext cx="8541719" cy="4715741"/>
          </a:xfrm>
          <a:prstGeom prst="rect">
            <a:avLst/>
          </a:prstGeom>
        </p:spPr>
      </p:pic>
      <p:sp>
        <p:nvSpPr>
          <p:cNvPr id="16" name="矩形 15">
            <a:extLst>
              <a:ext uri="{FF2B5EF4-FFF2-40B4-BE49-F238E27FC236}">
                <a16:creationId xmlns="" xmlns:a16="http://schemas.microsoft.com/office/drawing/2014/main" id="{95839D78-59FC-4CC4-AC3B-7D0A7B92DC58}"/>
              </a:ext>
            </a:extLst>
          </p:cNvPr>
          <p:cNvSpPr/>
          <p:nvPr userDrawn="1"/>
        </p:nvSpPr>
        <p:spPr>
          <a:xfrm>
            <a:off x="3" y="2435067"/>
            <a:ext cx="6262252" cy="257694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a:extLst>
              <a:ext uri="{FF2B5EF4-FFF2-40B4-BE49-F238E27FC236}">
                <a16:creationId xmlns="" xmlns:a16="http://schemas.microsoft.com/office/drawing/2014/main" id="{526E6990-D06D-4C9D-AB32-4974D3DFF821}"/>
              </a:ext>
            </a:extLst>
          </p:cNvPr>
          <p:cNvSpPr>
            <a:spLocks noGrp="1"/>
          </p:cNvSpPr>
          <p:nvPr>
            <p:ph type="ctrTitle"/>
          </p:nvPr>
        </p:nvSpPr>
        <p:spPr>
          <a:xfrm>
            <a:off x="301139" y="2875177"/>
            <a:ext cx="5674787" cy="1583703"/>
          </a:xfrm>
        </p:spPr>
        <p:txBody>
          <a:bodyPr anchor="b">
            <a:normAutofit/>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17" name="矩形 16">
            <a:extLst>
              <a:ext uri="{FF2B5EF4-FFF2-40B4-BE49-F238E27FC236}">
                <a16:creationId xmlns="" xmlns:a16="http://schemas.microsoft.com/office/drawing/2014/main" id="{1EB4DA24-9D0F-4849-AEAB-025DA054485E}"/>
              </a:ext>
            </a:extLst>
          </p:cNvPr>
          <p:cNvSpPr/>
          <p:nvPr userDrawn="1"/>
        </p:nvSpPr>
        <p:spPr>
          <a:xfrm>
            <a:off x="8397445" y="1243582"/>
            <a:ext cx="445417" cy="455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9" name="图片 18">
            <a:extLst>
              <a:ext uri="{FF2B5EF4-FFF2-40B4-BE49-F238E27FC236}">
                <a16:creationId xmlns="" xmlns:a16="http://schemas.microsoft.com/office/drawing/2014/main" id="{0EF239F5-ADAD-4363-A708-CAC81F39E0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1139" y="457611"/>
            <a:ext cx="1195151" cy="434787"/>
          </a:xfrm>
          <a:prstGeom prst="rect">
            <a:avLst/>
          </a:prstGeom>
        </p:spPr>
      </p:pic>
    </p:spTree>
    <p:extLst>
      <p:ext uri="{BB962C8B-B14F-4D97-AF65-F5344CB8AC3E}">
        <p14:creationId xmlns:p14="http://schemas.microsoft.com/office/powerpoint/2010/main" val="326272990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5B9A3E7E-C3E4-4C86-8DBB-02DF5F0C8D69}"/>
              </a:ext>
            </a:extLst>
          </p:cNvPr>
          <p:cNvSpPr/>
          <p:nvPr userDrawn="1"/>
        </p:nvSpPr>
        <p:spPr>
          <a:xfrm>
            <a:off x="0" y="1562100"/>
            <a:ext cx="9144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任意多边形 5">
            <a:extLst>
              <a:ext uri="{FF2B5EF4-FFF2-40B4-BE49-F238E27FC236}">
                <a16:creationId xmlns="" xmlns:a16="http://schemas.microsoft.com/office/drawing/2014/main" id="{E0AC1F30-D99C-4E13-A6B1-579DE6C60846}"/>
              </a:ext>
            </a:extLst>
          </p:cNvPr>
          <p:cNvSpPr/>
          <p:nvPr userDrawn="1"/>
        </p:nvSpPr>
        <p:spPr>
          <a:xfrm>
            <a:off x="0" y="1562100"/>
            <a:ext cx="2319820"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任意多边形 7">
            <a:extLst>
              <a:ext uri="{FF2B5EF4-FFF2-40B4-BE49-F238E27FC236}">
                <a16:creationId xmlns="" xmlns:a16="http://schemas.microsoft.com/office/drawing/2014/main" id="{E8E5A1B4-17CA-4106-A5BB-74F23C0841CC}"/>
              </a:ext>
            </a:extLst>
          </p:cNvPr>
          <p:cNvSpPr/>
          <p:nvPr userDrawn="1"/>
        </p:nvSpPr>
        <p:spPr>
          <a:xfrm>
            <a:off x="1066762" y="1562100"/>
            <a:ext cx="2043815"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21014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08115AB-8159-41D7-8383-87D542CE52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0CB21D00-F1C2-4EC3-8C94-C8623094D7B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DCE280E5-C987-4E14-A082-FA7F943A3C0B}"/>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5" name="页脚占位符 4">
            <a:extLst>
              <a:ext uri="{FF2B5EF4-FFF2-40B4-BE49-F238E27FC236}">
                <a16:creationId xmlns="" xmlns:a16="http://schemas.microsoft.com/office/drawing/2014/main" id="{55C20A44-EDAE-4133-B894-E16950D53C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57DF0F79-3BBA-49A1-AD62-507D1E23C2EE}"/>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3164144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62F633E-1244-4983-9D17-FCC9FD1EA151}"/>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804F6638-2DA1-40B2-9DDE-D520E391BC7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CE6223E0-2A09-44D1-868B-5D38D0738B53}"/>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5" name="页脚占位符 4">
            <a:extLst>
              <a:ext uri="{FF2B5EF4-FFF2-40B4-BE49-F238E27FC236}">
                <a16:creationId xmlns="" xmlns:a16="http://schemas.microsoft.com/office/drawing/2014/main" id="{C1661187-6714-4416-9CD2-769B8DED9B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86B0FB7E-F92E-428C-AFC1-CFAE1F053802}"/>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1637103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6B2E5E4-BD07-4162-A814-08B6AEA36D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13021FB9-21DB-450F-B1C6-AAA59174698E}"/>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C81B5A10-BB0D-40FF-987C-FBB7BBB305A5}"/>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43A53994-3238-424F-8110-AB2020F88B64}"/>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6" name="页脚占位符 5">
            <a:extLst>
              <a:ext uri="{FF2B5EF4-FFF2-40B4-BE49-F238E27FC236}">
                <a16:creationId xmlns="" xmlns:a16="http://schemas.microsoft.com/office/drawing/2014/main" id="{7E5D3F00-3DD1-4DC0-BAD0-26641E8225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708C9343-C449-4127-8670-F1E4DEFD0518}"/>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3790789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073CEF3-9FB6-4634-9FB9-B6B0BF6BDB71}"/>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86FDE038-6BA0-493E-B204-F9E3B11EEEC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9B1E6824-AA09-4E04-963C-7808434CC256}"/>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4FB92FA4-65EC-40C3-947D-A6E879E6C0E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2C6EB84B-5D37-4A4A-8B4C-854DCE3867DF}"/>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B4F7BEB8-2DFC-4C14-97AF-141340A5AD27}"/>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8" name="页脚占位符 7">
            <a:extLst>
              <a:ext uri="{FF2B5EF4-FFF2-40B4-BE49-F238E27FC236}">
                <a16:creationId xmlns="" xmlns:a16="http://schemas.microsoft.com/office/drawing/2014/main" id="{5099FBCB-1723-4674-9E14-B3C38B5AFCF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5F8196C4-5368-4E46-845A-48A9D5C668E1}"/>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1269429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0C04A0A-3E9E-4547-B983-99BCA6162C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86A15634-9BD4-4ECD-9B75-FA3A279FE3FA}"/>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4" name="页脚占位符 3">
            <a:extLst>
              <a:ext uri="{FF2B5EF4-FFF2-40B4-BE49-F238E27FC236}">
                <a16:creationId xmlns="" xmlns:a16="http://schemas.microsoft.com/office/drawing/2014/main" id="{4A957D59-2165-4222-A05A-6580675CD75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C6DBDCC2-9F68-48DF-BE2C-03B2EA309A14}"/>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3290038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0B4B0FE6-2BB6-4767-90F5-A6220B188398}"/>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3" name="页脚占位符 2">
            <a:extLst>
              <a:ext uri="{FF2B5EF4-FFF2-40B4-BE49-F238E27FC236}">
                <a16:creationId xmlns="" xmlns:a16="http://schemas.microsoft.com/office/drawing/2014/main" id="{4F93D44E-C62E-43F6-BD71-2F4973861E6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20FB89DE-A049-4642-A8FE-DE02A25284FB}"/>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2598293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861474F-1843-4E66-859C-DAD467900781}"/>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67C0DF0-14C4-43FD-B6C1-3351FF4A729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66715BA4-F57D-4C65-B33E-B2E21A9ECC2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 xmlns:a16="http://schemas.microsoft.com/office/drawing/2014/main" id="{28C9BFAD-6272-474E-BEA0-FD1A8B103E0B}"/>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6" name="页脚占位符 5">
            <a:extLst>
              <a:ext uri="{FF2B5EF4-FFF2-40B4-BE49-F238E27FC236}">
                <a16:creationId xmlns="" xmlns:a16="http://schemas.microsoft.com/office/drawing/2014/main" id="{8A1C0F6B-5C7F-498B-9C91-1D9E2A1662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65EAF20A-E773-4A6D-B69A-119D67E50E37}"/>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1974384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D15C64D-BD3C-4B2D-9901-FE04EBAA238D}"/>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CC173039-F414-4B37-BC12-24A9C070911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 xmlns:a16="http://schemas.microsoft.com/office/drawing/2014/main" id="{118F871D-BF25-4DC8-9F1C-6A8A3218534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 xmlns:a16="http://schemas.microsoft.com/office/drawing/2014/main" id="{2F37F730-D398-4E76-BC8D-295487C9247C}"/>
              </a:ext>
            </a:extLst>
          </p:cNvPr>
          <p:cNvSpPr>
            <a:spLocks noGrp="1"/>
          </p:cNvSpPr>
          <p:nvPr>
            <p:ph type="dt" sz="half" idx="10"/>
          </p:nvPr>
        </p:nvSpPr>
        <p:spPr/>
        <p:txBody>
          <a:bodyPr/>
          <a:lstStyle/>
          <a:p>
            <a:fld id="{21EEDC9B-055D-42DF-9E6F-3EB8C4580E37}" type="datetimeFigureOut">
              <a:rPr lang="zh-CN" altLang="en-US" smtClean="0"/>
              <a:t>2019/1/22</a:t>
            </a:fld>
            <a:endParaRPr lang="zh-CN" altLang="en-US"/>
          </a:p>
        </p:txBody>
      </p:sp>
      <p:sp>
        <p:nvSpPr>
          <p:cNvPr id="6" name="页脚占位符 5">
            <a:extLst>
              <a:ext uri="{FF2B5EF4-FFF2-40B4-BE49-F238E27FC236}">
                <a16:creationId xmlns="" xmlns:a16="http://schemas.microsoft.com/office/drawing/2014/main" id="{57E818EA-BD31-4FAE-8831-99A00D3262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08976857-924A-4F29-BC17-E7DADD298B68}"/>
              </a:ext>
            </a:extLst>
          </p:cNvPr>
          <p:cNvSpPr>
            <a:spLocks noGrp="1"/>
          </p:cNvSpPr>
          <p:nvPr>
            <p:ph type="sldNum" sz="quarter" idx="12"/>
          </p:nvPr>
        </p:nvSpPr>
        <p:spPr/>
        <p:txBody>
          <a:body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10120106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16CC4000-7ED5-464A-AAE8-D938A31DDD5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6E862602-2F4D-4062-A721-2AEF45451F7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AA25C969-6C04-4373-A8E9-F814B0EF8A3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1EEDC9B-055D-42DF-9E6F-3EB8C4580E37}" type="datetimeFigureOut">
              <a:rPr lang="zh-CN" altLang="en-US" smtClean="0"/>
              <a:t>2019/1/22</a:t>
            </a:fld>
            <a:endParaRPr lang="zh-CN" altLang="en-US"/>
          </a:p>
        </p:txBody>
      </p:sp>
      <p:sp>
        <p:nvSpPr>
          <p:cNvPr id="5" name="页脚占位符 4">
            <a:extLst>
              <a:ext uri="{FF2B5EF4-FFF2-40B4-BE49-F238E27FC236}">
                <a16:creationId xmlns="" xmlns:a16="http://schemas.microsoft.com/office/drawing/2014/main" id="{3651E975-026B-4776-88E4-AF2670A17FA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460B7A79-672E-4D5F-A139-9A662C31CE6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78F827-58D7-4264-BDA0-D0B0F22DF6A6}" type="slidenum">
              <a:rPr lang="zh-CN" altLang="en-US" smtClean="0"/>
              <a:t>‹#›</a:t>
            </a:fld>
            <a:endParaRPr lang="zh-CN" altLang="en-US"/>
          </a:p>
        </p:txBody>
      </p:sp>
    </p:spTree>
    <p:extLst>
      <p:ext uri="{BB962C8B-B14F-4D97-AF65-F5344CB8AC3E}">
        <p14:creationId xmlns:p14="http://schemas.microsoft.com/office/powerpoint/2010/main" val="164262113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8A03392B-D154-4AB5-8AE9-618050B8F019}"/>
              </a:ext>
            </a:extLst>
          </p:cNvPr>
          <p:cNvSpPr>
            <a:spLocks noGrp="1"/>
          </p:cNvSpPr>
          <p:nvPr>
            <p:ph type="title"/>
          </p:nvPr>
        </p:nvSpPr>
        <p:spPr/>
        <p:txBody>
          <a:bodyPr/>
          <a:lstStyle/>
          <a:p>
            <a:r>
              <a:rPr lang="zh-CN" altLang="en-US"/>
              <a:t>你能找到蔬菜有哪些吗？</a:t>
            </a:r>
          </a:p>
        </p:txBody>
      </p:sp>
      <p:sp>
        <p:nvSpPr>
          <p:cNvPr id="6" name="矩形 5">
            <a:extLst>
              <a:ext uri="{FF2B5EF4-FFF2-40B4-BE49-F238E27FC236}">
                <a16:creationId xmlns="" xmlns:a16="http://schemas.microsoft.com/office/drawing/2014/main" id="{D08F9AFD-3A62-4898-B2BB-F209B85D2C3B}"/>
              </a:ext>
            </a:extLst>
          </p:cNvPr>
          <p:cNvSpPr/>
          <p:nvPr/>
        </p:nvSpPr>
        <p:spPr>
          <a:xfrm>
            <a:off x="474562" y="1516285"/>
            <a:ext cx="3927676" cy="487294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 xmlns:a16="http://schemas.microsoft.com/office/drawing/2014/main" id="{8DCFD6BC-071C-4361-9F10-DA663829F155}"/>
              </a:ext>
            </a:extLst>
          </p:cNvPr>
          <p:cNvSpPr txBox="1"/>
          <p:nvPr/>
        </p:nvSpPr>
        <p:spPr>
          <a:xfrm>
            <a:off x="603813" y="2812336"/>
            <a:ext cx="3669175" cy="1938992"/>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橘子 </a:t>
            </a:r>
            <a:r>
              <a:rPr lang="zh-CN" altLang="en-US" sz="3600">
                <a:solidFill>
                  <a:schemeClr val="bg1"/>
                </a:solidFill>
                <a:latin typeface="微软雅黑" panose="020B0503020204020204" pitchFamily="34" charset="-122"/>
                <a:ea typeface="微软雅黑" panose="020B0503020204020204" pitchFamily="34" charset="-122"/>
              </a:rPr>
              <a:t>黄桃 </a:t>
            </a:r>
            <a:r>
              <a:rPr lang="zh-CN" altLang="en-US">
                <a:solidFill>
                  <a:schemeClr val="bg1"/>
                </a:solidFill>
                <a:latin typeface="微软雅黑" panose="020B0503020204020204" pitchFamily="34" charset="-122"/>
                <a:ea typeface="微软雅黑" panose="020B0503020204020204" pitchFamily="34" charset="-122"/>
              </a:rPr>
              <a:t>白菜 </a:t>
            </a:r>
            <a:r>
              <a:rPr lang="zh-CN" altLang="en-US" sz="3600">
                <a:solidFill>
                  <a:schemeClr val="bg1"/>
                </a:solidFill>
                <a:latin typeface="微软雅黑" panose="020B0503020204020204" pitchFamily="34" charset="-122"/>
                <a:ea typeface="微软雅黑" panose="020B0503020204020204" pitchFamily="34" charset="-122"/>
              </a:rPr>
              <a:t>苹果</a:t>
            </a:r>
            <a:r>
              <a:rPr lang="zh-CN" altLang="en-US" sz="2400">
                <a:solidFill>
                  <a:schemeClr val="bg1"/>
                </a:solidFill>
                <a:latin typeface="微软雅黑" panose="020B0503020204020204" pitchFamily="34" charset="-122"/>
                <a:ea typeface="微软雅黑" panose="020B0503020204020204" pitchFamily="34" charset="-122"/>
              </a:rPr>
              <a:t>   西瓜  </a:t>
            </a:r>
            <a:r>
              <a:rPr lang="zh-CN" altLang="en-US" sz="1400">
                <a:solidFill>
                  <a:schemeClr val="bg1"/>
                </a:solidFill>
                <a:latin typeface="微软雅黑" panose="020B0503020204020204" pitchFamily="34" charset="-122"/>
                <a:ea typeface="微软雅黑" panose="020B0503020204020204" pitchFamily="34" charset="-122"/>
              </a:rPr>
              <a:t>葡萄 </a:t>
            </a:r>
            <a:r>
              <a:rPr lang="zh-CN" altLang="en-US" sz="2400">
                <a:solidFill>
                  <a:schemeClr val="bg1"/>
                </a:solidFill>
                <a:latin typeface="微软雅黑" panose="020B0503020204020204" pitchFamily="34" charset="-122"/>
                <a:ea typeface="微软雅黑" panose="020B0503020204020204" pitchFamily="34" charset="-122"/>
              </a:rPr>
              <a:t>哈密瓜  橙子  香蕉 </a:t>
            </a:r>
            <a:r>
              <a:rPr lang="zh-CN" altLang="en-US" sz="3200">
                <a:solidFill>
                  <a:schemeClr val="bg1"/>
                </a:solidFill>
                <a:latin typeface="微软雅黑" panose="020B0503020204020204" pitchFamily="34" charset="-122"/>
                <a:ea typeface="微软雅黑" panose="020B0503020204020204" pitchFamily="34" charset="-122"/>
              </a:rPr>
              <a:t>草莓</a:t>
            </a:r>
            <a:r>
              <a:rPr lang="zh-CN" altLang="en-US" sz="2400">
                <a:solidFill>
                  <a:schemeClr val="bg1"/>
                </a:solidFill>
                <a:latin typeface="微软雅黑" panose="020B0503020204020204" pitchFamily="34" charset="-122"/>
                <a:ea typeface="微软雅黑" panose="020B0503020204020204" pitchFamily="34" charset="-122"/>
              </a:rPr>
              <a:t> </a:t>
            </a:r>
            <a:r>
              <a:rPr lang="zh-CN" altLang="en-US" sz="3600">
                <a:solidFill>
                  <a:schemeClr val="bg1"/>
                </a:solidFill>
                <a:latin typeface="微软雅黑" panose="020B0503020204020204" pitchFamily="34" charset="-122"/>
                <a:ea typeface="微软雅黑" panose="020B0503020204020204" pitchFamily="34" charset="-122"/>
              </a:rPr>
              <a:t>蓝莓</a:t>
            </a:r>
            <a:r>
              <a:rPr lang="zh-CN" altLang="en-US">
                <a:solidFill>
                  <a:schemeClr val="bg1"/>
                </a:solidFill>
                <a:latin typeface="微软雅黑" panose="020B0503020204020204" pitchFamily="34" charset="-122"/>
                <a:ea typeface="微软雅黑" panose="020B0503020204020204" pitchFamily="34" charset="-122"/>
              </a:rPr>
              <a:t>菠菜</a:t>
            </a:r>
            <a:r>
              <a:rPr lang="zh-CN" altLang="en-US" sz="2400">
                <a:solidFill>
                  <a:schemeClr val="bg1"/>
                </a:solidFill>
                <a:latin typeface="微软雅黑" panose="020B0503020204020204" pitchFamily="34" charset="-122"/>
                <a:ea typeface="微软雅黑" panose="020B0503020204020204" pitchFamily="34" charset="-122"/>
              </a:rPr>
              <a:t>  荔枝 </a:t>
            </a:r>
            <a:r>
              <a:rPr lang="zh-CN" altLang="en-US" sz="1600">
                <a:solidFill>
                  <a:schemeClr val="bg1"/>
                </a:solidFill>
                <a:latin typeface="微软雅黑" panose="020B0503020204020204" pitchFamily="34" charset="-122"/>
                <a:ea typeface="微软雅黑" panose="020B0503020204020204" pitchFamily="34" charset="-122"/>
              </a:rPr>
              <a:t>芒果萝卜</a:t>
            </a:r>
            <a:r>
              <a:rPr lang="zh-CN" altLang="en-US" sz="2400">
                <a:solidFill>
                  <a:schemeClr val="bg1"/>
                </a:solidFill>
                <a:latin typeface="微软雅黑" panose="020B0503020204020204" pitchFamily="34" charset="-122"/>
                <a:ea typeface="微软雅黑" panose="020B0503020204020204" pitchFamily="34" charset="-122"/>
              </a:rPr>
              <a:t>枇杷 百香果</a:t>
            </a:r>
            <a:endParaRPr lang="en-US" altLang="zh-CN" sz="240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 xmlns:a16="http://schemas.microsoft.com/office/drawing/2014/main" id="{5F00C6A7-F773-4874-BEC0-9AB8C40A4142}"/>
              </a:ext>
            </a:extLst>
          </p:cNvPr>
          <p:cNvSpPr/>
          <p:nvPr/>
        </p:nvSpPr>
        <p:spPr>
          <a:xfrm>
            <a:off x="4749719" y="1516285"/>
            <a:ext cx="3927676" cy="487294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 xmlns:a16="http://schemas.microsoft.com/office/drawing/2014/main" id="{F5E78BE9-8E54-479A-B676-92BE4E231961}"/>
              </a:ext>
            </a:extLst>
          </p:cNvPr>
          <p:cNvSpPr txBox="1"/>
          <p:nvPr/>
        </p:nvSpPr>
        <p:spPr>
          <a:xfrm>
            <a:off x="4878970" y="4614265"/>
            <a:ext cx="3669175" cy="1156855"/>
          </a:xfrm>
          <a:prstGeom prst="rect">
            <a:avLst/>
          </a:prstGeom>
          <a:noFill/>
        </p:spPr>
        <p:txBody>
          <a:bodyPr wrap="square" rtlCol="0">
            <a:spAutoFit/>
          </a:bodyPr>
          <a:lstStyle/>
          <a:p>
            <a:pPr>
              <a:lnSpc>
                <a:spcPct val="150000"/>
              </a:lnSpc>
            </a:pPr>
            <a:r>
              <a:rPr lang="zh-CN" altLang="en-US" sz="1600">
                <a:solidFill>
                  <a:schemeClr val="accent5">
                    <a:lumMod val="60000"/>
                    <a:lumOff val="40000"/>
                  </a:schemeClr>
                </a:solidFill>
                <a:latin typeface="微软雅黑" panose="020B0503020204020204" pitchFamily="34" charset="-122"/>
                <a:ea typeface="微软雅黑" panose="020B0503020204020204" pitchFamily="34" charset="-122"/>
              </a:rPr>
              <a:t>橘子   黄桃   苹果   西瓜   葡萄  橙子   香蕉   草莓   蓝莓   荔枝   芒果  枇杷    百香果  哈密瓜 </a:t>
            </a:r>
            <a:endParaRPr lang="en-US" altLang="zh-CN" sz="160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 xmlns:a16="http://schemas.microsoft.com/office/drawing/2014/main" id="{C692F41E-8C5D-4635-A360-40DD7413115C}"/>
              </a:ext>
            </a:extLst>
          </p:cNvPr>
          <p:cNvSpPr txBox="1"/>
          <p:nvPr/>
        </p:nvSpPr>
        <p:spPr>
          <a:xfrm>
            <a:off x="4878970" y="2928083"/>
            <a:ext cx="3798425" cy="743986"/>
          </a:xfrm>
          <a:prstGeom prst="rect">
            <a:avLst/>
          </a:prstGeom>
          <a:noFill/>
        </p:spPr>
        <p:txBody>
          <a:bodyPr wrap="square" rtlCol="0">
            <a:spAutoFit/>
          </a:bodyPr>
          <a:lstStyle/>
          <a:p>
            <a:pPr>
              <a:lnSpc>
                <a:spcPct val="150000"/>
              </a:lnSpc>
            </a:pPr>
            <a:r>
              <a:rPr lang="zh-CN" altLang="en-US" sz="3200" b="1">
                <a:solidFill>
                  <a:schemeClr val="bg1"/>
                </a:solidFill>
                <a:latin typeface="微软雅黑" panose="020B0503020204020204" pitchFamily="34" charset="-122"/>
                <a:ea typeface="微软雅黑" panose="020B0503020204020204" pitchFamily="34" charset="-122"/>
              </a:rPr>
              <a:t>白菜  菠菜  萝卜</a:t>
            </a:r>
            <a:endParaRPr lang="en-US" altLang="zh-CN" sz="3200" b="1">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 xmlns:a16="http://schemas.microsoft.com/office/drawing/2014/main" id="{D28D821F-298A-4F13-9EF6-27C22974DB55}"/>
              </a:ext>
            </a:extLst>
          </p:cNvPr>
          <p:cNvSpPr/>
          <p:nvPr/>
        </p:nvSpPr>
        <p:spPr>
          <a:xfrm>
            <a:off x="4531489" y="1190167"/>
            <a:ext cx="4302369" cy="5525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130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41C7DFE-AF47-4892-8BD8-1916416731E3}"/>
              </a:ext>
            </a:extLst>
          </p:cNvPr>
          <p:cNvSpPr>
            <a:spLocks noGrp="1"/>
          </p:cNvSpPr>
          <p:nvPr>
            <p:ph type="title"/>
          </p:nvPr>
        </p:nvSpPr>
        <p:spPr>
          <a:xfrm>
            <a:off x="628649" y="372032"/>
            <a:ext cx="7886700" cy="784946"/>
          </a:xfrm>
        </p:spPr>
        <p:txBody>
          <a:bodyPr/>
          <a:lstStyle/>
          <a:p>
            <a:r>
              <a:rPr lang="zh-CN" altLang="en-US"/>
              <a:t>对齐</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5834"/>
            <a:ext cx="9144000" cy="5008332"/>
          </a:xfrm>
          <a:prstGeom prst="rect">
            <a:avLst/>
          </a:prstGeom>
        </p:spPr>
      </p:pic>
      <p:cxnSp>
        <p:nvCxnSpPr>
          <p:cNvPr id="9" name="直接连接符 8"/>
          <p:cNvCxnSpPr/>
          <p:nvPr/>
        </p:nvCxnSpPr>
        <p:spPr>
          <a:xfrm>
            <a:off x="2581275" y="2581275"/>
            <a:ext cx="0" cy="2200275"/>
          </a:xfrm>
          <a:prstGeom prst="line">
            <a:avLst/>
          </a:prstGeom>
          <a:ln w="28575">
            <a:solidFill>
              <a:srgbClr val="DE3035"/>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905625" y="2352675"/>
            <a:ext cx="0" cy="2200275"/>
          </a:xfrm>
          <a:prstGeom prst="line">
            <a:avLst/>
          </a:prstGeom>
          <a:ln w="28575">
            <a:solidFill>
              <a:srgbClr val="DE30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408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933906D-BB25-4514-9200-3F58D6CFB3ED}"/>
              </a:ext>
            </a:extLst>
          </p:cNvPr>
          <p:cNvSpPr>
            <a:spLocks noGrp="1"/>
          </p:cNvSpPr>
          <p:nvPr>
            <p:ph type="title"/>
          </p:nvPr>
        </p:nvSpPr>
        <p:spPr/>
        <p:txBody>
          <a:bodyPr/>
          <a:lstStyle/>
          <a:p>
            <a:r>
              <a:rPr lang="zh-CN" altLang="en-US" dirty="0"/>
              <a:t>题目：运用</a:t>
            </a:r>
            <a:r>
              <a:rPr lang="en-US" altLang="zh-CN" dirty="0"/>
              <a:t>4</a:t>
            </a:r>
            <a:r>
              <a:rPr lang="zh-CN" altLang="en-US" dirty="0"/>
              <a:t>大原则，修改表单</a:t>
            </a:r>
          </a:p>
        </p:txBody>
      </p:sp>
      <p:pic>
        <p:nvPicPr>
          <p:cNvPr id="4" name="图片 3">
            <a:extLst>
              <a:ext uri="{FF2B5EF4-FFF2-40B4-BE49-F238E27FC236}">
                <a16:creationId xmlns="" xmlns:a16="http://schemas.microsoft.com/office/drawing/2014/main" id="{7E15C771-558D-4012-AF21-E432E761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39" y="1237785"/>
            <a:ext cx="8847920" cy="5413986"/>
          </a:xfrm>
          <a:prstGeom prst="rect">
            <a:avLst/>
          </a:prstGeom>
          <a:effectLst>
            <a:outerShdw blurRad="63500" algn="ctr" rotWithShape="0">
              <a:prstClr val="black">
                <a:alpha val="18000"/>
              </a:prstClr>
            </a:outerShdw>
          </a:effectLst>
        </p:spPr>
      </p:pic>
    </p:spTree>
    <p:extLst>
      <p:ext uri="{BB962C8B-B14F-4D97-AF65-F5344CB8AC3E}">
        <p14:creationId xmlns:p14="http://schemas.microsoft.com/office/powerpoint/2010/main" val="17727134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933906D-BB25-4514-9200-3F58D6CFB3ED}"/>
              </a:ext>
            </a:extLst>
          </p:cNvPr>
          <p:cNvSpPr>
            <a:spLocks noGrp="1"/>
          </p:cNvSpPr>
          <p:nvPr>
            <p:ph type="title"/>
          </p:nvPr>
        </p:nvSpPr>
        <p:spPr/>
        <p:txBody>
          <a:bodyPr/>
          <a:lstStyle/>
          <a:p>
            <a:r>
              <a:rPr lang="zh-CN" altLang="en-US"/>
              <a:t>亲密性</a:t>
            </a:r>
          </a:p>
        </p:txBody>
      </p:sp>
      <p:pic>
        <p:nvPicPr>
          <p:cNvPr id="4" name="图片 3">
            <a:extLst>
              <a:ext uri="{FF2B5EF4-FFF2-40B4-BE49-F238E27FC236}">
                <a16:creationId xmlns="" xmlns:a16="http://schemas.microsoft.com/office/drawing/2014/main" id="{7E15C771-558D-4012-AF21-E432E761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39" y="1237785"/>
            <a:ext cx="8847920" cy="5413986"/>
          </a:xfrm>
          <a:prstGeom prst="rect">
            <a:avLst/>
          </a:prstGeom>
          <a:effectLst>
            <a:outerShdw blurRad="63500" algn="ctr" rotWithShape="0">
              <a:prstClr val="black">
                <a:alpha val="18000"/>
              </a:prstClr>
            </a:outerShdw>
          </a:effectLst>
        </p:spPr>
      </p:pic>
    </p:spTree>
    <p:extLst>
      <p:ext uri="{BB962C8B-B14F-4D97-AF65-F5344CB8AC3E}">
        <p14:creationId xmlns:p14="http://schemas.microsoft.com/office/powerpoint/2010/main" val="1897697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933906D-BB25-4514-9200-3F58D6CFB3ED}"/>
              </a:ext>
            </a:extLst>
          </p:cNvPr>
          <p:cNvSpPr>
            <a:spLocks noGrp="1"/>
          </p:cNvSpPr>
          <p:nvPr>
            <p:ph type="title"/>
          </p:nvPr>
        </p:nvSpPr>
        <p:spPr/>
        <p:txBody>
          <a:bodyPr/>
          <a:lstStyle/>
          <a:p>
            <a:r>
              <a:rPr lang="zh-CN" altLang="en-US"/>
              <a:t>对比</a:t>
            </a:r>
          </a:p>
        </p:txBody>
      </p:sp>
      <p:pic>
        <p:nvPicPr>
          <p:cNvPr id="4" name="图片 3">
            <a:extLst>
              <a:ext uri="{FF2B5EF4-FFF2-40B4-BE49-F238E27FC236}">
                <a16:creationId xmlns="" xmlns:a16="http://schemas.microsoft.com/office/drawing/2014/main" id="{7E15C771-558D-4012-AF21-E432E761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39" y="1237785"/>
            <a:ext cx="8847919" cy="5413985"/>
          </a:xfrm>
          <a:prstGeom prst="rect">
            <a:avLst/>
          </a:prstGeom>
          <a:effectLst>
            <a:outerShdw blurRad="63500" algn="ctr" rotWithShape="0">
              <a:prstClr val="black">
                <a:alpha val="18000"/>
              </a:prstClr>
            </a:outerShdw>
          </a:effectLst>
        </p:spPr>
      </p:pic>
    </p:spTree>
    <p:extLst>
      <p:ext uri="{BB962C8B-B14F-4D97-AF65-F5344CB8AC3E}">
        <p14:creationId xmlns:p14="http://schemas.microsoft.com/office/powerpoint/2010/main" val="26832752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933906D-BB25-4514-9200-3F58D6CFB3ED}"/>
              </a:ext>
            </a:extLst>
          </p:cNvPr>
          <p:cNvSpPr>
            <a:spLocks noGrp="1"/>
          </p:cNvSpPr>
          <p:nvPr>
            <p:ph type="title"/>
          </p:nvPr>
        </p:nvSpPr>
        <p:spPr/>
        <p:txBody>
          <a:bodyPr/>
          <a:lstStyle/>
          <a:p>
            <a:r>
              <a:rPr lang="zh-CN" altLang="en-US"/>
              <a:t>重复</a:t>
            </a:r>
          </a:p>
        </p:txBody>
      </p:sp>
      <p:pic>
        <p:nvPicPr>
          <p:cNvPr id="4" name="图片 3">
            <a:extLst>
              <a:ext uri="{FF2B5EF4-FFF2-40B4-BE49-F238E27FC236}">
                <a16:creationId xmlns="" xmlns:a16="http://schemas.microsoft.com/office/drawing/2014/main" id="{7E15C771-558D-4012-AF21-E432E761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39" y="1237785"/>
            <a:ext cx="8847919" cy="5413985"/>
          </a:xfrm>
          <a:prstGeom prst="rect">
            <a:avLst/>
          </a:prstGeom>
          <a:effectLst>
            <a:outerShdw blurRad="63500" algn="ctr" rotWithShape="0">
              <a:prstClr val="black">
                <a:alpha val="18000"/>
              </a:prstClr>
            </a:outerShdw>
          </a:effectLst>
        </p:spPr>
      </p:pic>
    </p:spTree>
    <p:extLst>
      <p:ext uri="{BB962C8B-B14F-4D97-AF65-F5344CB8AC3E}">
        <p14:creationId xmlns:p14="http://schemas.microsoft.com/office/powerpoint/2010/main" val="912659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933906D-BB25-4514-9200-3F58D6CFB3ED}"/>
              </a:ext>
            </a:extLst>
          </p:cNvPr>
          <p:cNvSpPr>
            <a:spLocks noGrp="1"/>
          </p:cNvSpPr>
          <p:nvPr>
            <p:ph type="title"/>
          </p:nvPr>
        </p:nvSpPr>
        <p:spPr/>
        <p:txBody>
          <a:bodyPr/>
          <a:lstStyle/>
          <a:p>
            <a:r>
              <a:rPr lang="zh-CN" altLang="en-US"/>
              <a:t>对齐</a:t>
            </a:r>
          </a:p>
        </p:txBody>
      </p:sp>
      <p:pic>
        <p:nvPicPr>
          <p:cNvPr id="4" name="图片 3">
            <a:extLst>
              <a:ext uri="{FF2B5EF4-FFF2-40B4-BE49-F238E27FC236}">
                <a16:creationId xmlns="" xmlns:a16="http://schemas.microsoft.com/office/drawing/2014/main" id="{7E15C771-558D-4012-AF21-E432E761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39" y="1237785"/>
            <a:ext cx="8847919" cy="5413984"/>
          </a:xfrm>
          <a:prstGeom prst="rect">
            <a:avLst/>
          </a:prstGeom>
          <a:effectLst>
            <a:outerShdw blurRad="63500" algn="ctr" rotWithShape="0">
              <a:prstClr val="black">
                <a:alpha val="18000"/>
              </a:prstClr>
            </a:outerShdw>
          </a:effectLst>
        </p:spPr>
      </p:pic>
    </p:spTree>
    <p:extLst>
      <p:ext uri="{BB962C8B-B14F-4D97-AF65-F5344CB8AC3E}">
        <p14:creationId xmlns:p14="http://schemas.microsoft.com/office/powerpoint/2010/main" val="358574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原稿</a:t>
            </a:r>
            <a:endParaRPr lang="zh-CN" altLang="en-US" dirty="0"/>
          </a:p>
        </p:txBody>
      </p:sp>
      <p:pic>
        <p:nvPicPr>
          <p:cNvPr id="4" name="图片 3">
            <a:extLst>
              <a:ext uri="{FF2B5EF4-FFF2-40B4-BE49-F238E27FC236}">
                <a16:creationId xmlns="" xmlns:a16="http://schemas.microsoft.com/office/drawing/2014/main" id="{7E15C771-558D-4012-AF21-E432E761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39" y="1237785"/>
            <a:ext cx="8847920" cy="5413986"/>
          </a:xfrm>
          <a:prstGeom prst="rect">
            <a:avLst/>
          </a:prstGeom>
          <a:effectLst>
            <a:outerShdw blurRad="63500" algn="ctr" rotWithShape="0">
              <a:prstClr val="black">
                <a:alpha val="18000"/>
              </a:prstClr>
            </a:outerShdw>
          </a:effectLst>
        </p:spPr>
      </p:pic>
    </p:spTree>
    <p:extLst>
      <p:ext uri="{BB962C8B-B14F-4D97-AF65-F5344CB8AC3E}">
        <p14:creationId xmlns:p14="http://schemas.microsoft.com/office/powerpoint/2010/main" val="2888050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9045" y="1435393"/>
            <a:ext cx="8805153" cy="4260113"/>
          </a:xfrm>
          <a:prstGeom prst="rect">
            <a:avLst/>
          </a:prstGeom>
        </p:spPr>
      </p:pic>
      <p:sp>
        <p:nvSpPr>
          <p:cNvPr id="4" name="矩形 3"/>
          <p:cNvSpPr/>
          <p:nvPr/>
        </p:nvSpPr>
        <p:spPr>
          <a:xfrm>
            <a:off x="304800" y="1453116"/>
            <a:ext cx="1290084" cy="232809"/>
          </a:xfrm>
          <a:prstGeom prst="rect">
            <a:avLst/>
          </a:prstGeom>
          <a:solidFill>
            <a:srgbClr val="006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86270" y="2133600"/>
            <a:ext cx="3583172" cy="2870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title"/>
          </p:nvPr>
        </p:nvSpPr>
        <p:spPr/>
        <p:txBody>
          <a:bodyPr/>
          <a:lstStyle/>
          <a:p>
            <a:r>
              <a:rPr lang="zh-CN" altLang="en-US" dirty="0" smtClean="0"/>
              <a:t>案例</a:t>
            </a:r>
            <a:endParaRPr lang="zh-CN" altLang="en-US" dirty="0"/>
          </a:p>
        </p:txBody>
      </p:sp>
    </p:spTree>
    <p:extLst>
      <p:ext uri="{BB962C8B-B14F-4D97-AF65-F5344CB8AC3E}">
        <p14:creationId xmlns:p14="http://schemas.microsoft.com/office/powerpoint/2010/main" val="349431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55576" y="1605516"/>
            <a:ext cx="8776088" cy="4253133"/>
          </a:xfrm>
          <a:prstGeom prst="rect">
            <a:avLst/>
          </a:prstGeom>
        </p:spPr>
      </p:pic>
      <p:sp>
        <p:nvSpPr>
          <p:cNvPr id="4" name="矩形 3"/>
          <p:cNvSpPr/>
          <p:nvPr/>
        </p:nvSpPr>
        <p:spPr>
          <a:xfrm>
            <a:off x="276225" y="1643616"/>
            <a:ext cx="1318659" cy="233807"/>
          </a:xfrm>
          <a:prstGeom prst="rect">
            <a:avLst/>
          </a:prstGeom>
          <a:solidFill>
            <a:srgbClr val="006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37953" y="2317898"/>
            <a:ext cx="3774559" cy="30621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案例</a:t>
            </a:r>
          </a:p>
        </p:txBody>
      </p:sp>
    </p:spTree>
    <p:extLst>
      <p:ext uri="{BB962C8B-B14F-4D97-AF65-F5344CB8AC3E}">
        <p14:creationId xmlns:p14="http://schemas.microsoft.com/office/powerpoint/2010/main" val="1898362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C17959A3-B1DE-4D08-97C9-DE47372E8A8A}"/>
              </a:ext>
            </a:extLst>
          </p:cNvPr>
          <p:cNvSpPr>
            <a:spLocks noGrp="1"/>
          </p:cNvSpPr>
          <p:nvPr>
            <p:ph type="title"/>
          </p:nvPr>
        </p:nvSpPr>
        <p:spPr>
          <a:xfrm>
            <a:off x="3296340" y="2699954"/>
            <a:ext cx="2551321" cy="1325563"/>
          </a:xfrm>
        </p:spPr>
        <p:txBody>
          <a:bodyPr>
            <a:normAutofit fontScale="90000"/>
          </a:bodyPr>
          <a:lstStyle/>
          <a:p>
            <a:r>
              <a:rPr lang="zh-CN" altLang="en-US" sz="8800"/>
              <a:t>谢 谢</a:t>
            </a:r>
          </a:p>
        </p:txBody>
      </p:sp>
    </p:spTree>
    <p:extLst>
      <p:ext uri="{BB962C8B-B14F-4D97-AF65-F5344CB8AC3E}">
        <p14:creationId xmlns:p14="http://schemas.microsoft.com/office/powerpoint/2010/main" val="2145494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9BD37C4-738F-4414-8A92-C492B27A7B0A}"/>
              </a:ext>
            </a:extLst>
          </p:cNvPr>
          <p:cNvSpPr>
            <a:spLocks noGrp="1"/>
          </p:cNvSpPr>
          <p:nvPr>
            <p:ph type="ctrTitle"/>
          </p:nvPr>
        </p:nvSpPr>
        <p:spPr>
          <a:xfrm>
            <a:off x="254643" y="3128388"/>
            <a:ext cx="5798918" cy="999241"/>
          </a:xfrm>
        </p:spPr>
        <p:txBody>
          <a:bodyPr>
            <a:normAutofit fontScale="90000"/>
          </a:bodyPr>
          <a:lstStyle/>
          <a:p>
            <a:r>
              <a:rPr lang="zh-CN" altLang="en-US"/>
              <a:t>如何让界面布局更合理</a:t>
            </a:r>
          </a:p>
        </p:txBody>
      </p:sp>
    </p:spTree>
    <p:extLst>
      <p:ext uri="{BB962C8B-B14F-4D97-AF65-F5344CB8AC3E}">
        <p14:creationId xmlns:p14="http://schemas.microsoft.com/office/powerpoint/2010/main" val="686787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3A7A238-C9A8-4963-AAB0-D4F8BD2291E5}"/>
              </a:ext>
            </a:extLst>
          </p:cNvPr>
          <p:cNvSpPr>
            <a:spLocks noGrp="1"/>
          </p:cNvSpPr>
          <p:nvPr>
            <p:ph type="title" idx="4294967295"/>
          </p:nvPr>
        </p:nvSpPr>
        <p:spPr>
          <a:xfrm>
            <a:off x="3594100" y="2119313"/>
            <a:ext cx="5549900" cy="993775"/>
          </a:xfrm>
        </p:spPr>
        <p:txBody>
          <a:bodyPr>
            <a:normAutofit/>
          </a:bodyPr>
          <a:lstStyle/>
          <a:p>
            <a:r>
              <a:rPr lang="zh-CN" altLang="en-US" sz="4000" b="1">
                <a:solidFill>
                  <a:schemeClr val="accent1"/>
                </a:solidFill>
                <a:latin typeface="微软雅黑" panose="020B0503020204020204" pitchFamily="34" charset="-122"/>
                <a:ea typeface="微软雅黑" panose="020B0503020204020204" pitchFamily="34" charset="-122"/>
              </a:rPr>
              <a:t>亲密性</a:t>
            </a:r>
            <a:r>
              <a:rPr lang="en-US" altLang="zh-CN" sz="4000" b="1">
                <a:solidFill>
                  <a:schemeClr val="accent1"/>
                </a:solidFill>
                <a:latin typeface="微软雅黑" panose="020B0503020204020204" pitchFamily="34" charset="-122"/>
                <a:ea typeface="微软雅黑" panose="020B0503020204020204" pitchFamily="34" charset="-122"/>
              </a:rPr>
              <a:t>-</a:t>
            </a:r>
            <a:r>
              <a:rPr lang="zh-CN" altLang="en-US" sz="4000" b="1">
                <a:solidFill>
                  <a:schemeClr val="accent1"/>
                </a:solidFill>
                <a:latin typeface="微软雅黑" panose="020B0503020204020204" pitchFamily="34" charset="-122"/>
                <a:ea typeface="微软雅黑" panose="020B0503020204020204" pitchFamily="34" charset="-122"/>
              </a:rPr>
              <a:t>间距</a:t>
            </a:r>
          </a:p>
        </p:txBody>
      </p:sp>
      <p:sp>
        <p:nvSpPr>
          <p:cNvPr id="7" name="标题 1">
            <a:extLst>
              <a:ext uri="{FF2B5EF4-FFF2-40B4-BE49-F238E27FC236}">
                <a16:creationId xmlns="" xmlns:a16="http://schemas.microsoft.com/office/drawing/2014/main" id="{5853E04E-2D77-45BA-9926-000BF039AE26}"/>
              </a:ext>
            </a:extLst>
          </p:cNvPr>
          <p:cNvSpPr txBox="1">
            <a:spLocks/>
          </p:cNvSpPr>
          <p:nvPr/>
        </p:nvSpPr>
        <p:spPr>
          <a:xfrm>
            <a:off x="107953" y="2941671"/>
            <a:ext cx="1455065" cy="1465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accent1"/>
                </a:solidFill>
                <a:latin typeface="微软雅黑" panose="020B0503020204020204" pitchFamily="34" charset="-122"/>
                <a:ea typeface="微软雅黑" panose="020B0503020204020204" pitchFamily="34" charset="-122"/>
                <a:cs typeface="+mj-cs"/>
              </a:defRPr>
            </a:lvl1pPr>
          </a:lstStyle>
          <a:p>
            <a:r>
              <a:rPr lang="en-US" altLang="zh-CN" sz="8000" i="1">
                <a:solidFill>
                  <a:schemeClr val="bg1"/>
                </a:solidFill>
              </a:rPr>
              <a:t>01</a:t>
            </a:r>
            <a:endParaRPr lang="zh-CN" altLang="en-US" sz="8000" i="1">
              <a:solidFill>
                <a:schemeClr val="bg1"/>
              </a:solidFill>
            </a:endParaRPr>
          </a:p>
        </p:txBody>
      </p:sp>
      <p:sp>
        <p:nvSpPr>
          <p:cNvPr id="4" name="文本框 3">
            <a:extLst>
              <a:ext uri="{FF2B5EF4-FFF2-40B4-BE49-F238E27FC236}">
                <a16:creationId xmlns="" xmlns:a16="http://schemas.microsoft.com/office/drawing/2014/main" id="{0F1C5E18-13C7-4248-B2F1-2E2E41C7BE4C}"/>
              </a:ext>
            </a:extLst>
          </p:cNvPr>
          <p:cNvSpPr txBox="1"/>
          <p:nvPr/>
        </p:nvSpPr>
        <p:spPr>
          <a:xfrm>
            <a:off x="3594100" y="311308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是</a:t>
            </a:r>
            <a:endParaRPr lang="zh-CN" altLang="en-US"/>
          </a:p>
        </p:txBody>
      </p:sp>
      <p:sp>
        <p:nvSpPr>
          <p:cNvPr id="5" name="文本框 4">
            <a:extLst>
              <a:ext uri="{FF2B5EF4-FFF2-40B4-BE49-F238E27FC236}">
                <a16:creationId xmlns="" xmlns:a16="http://schemas.microsoft.com/office/drawing/2014/main" id="{15708D78-A077-4816-9A62-CDBFD850BFDF}"/>
              </a:ext>
            </a:extLst>
          </p:cNvPr>
          <p:cNvSpPr txBox="1"/>
          <p:nvPr/>
        </p:nvSpPr>
        <p:spPr>
          <a:xfrm>
            <a:off x="3898900" y="311308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将</a:t>
            </a:r>
            <a:endParaRPr lang="zh-CN" altLang="en-US"/>
          </a:p>
        </p:txBody>
      </p:sp>
      <p:sp>
        <p:nvSpPr>
          <p:cNvPr id="6" name="文本框 5">
            <a:extLst>
              <a:ext uri="{FF2B5EF4-FFF2-40B4-BE49-F238E27FC236}">
                <a16:creationId xmlns="" xmlns:a16="http://schemas.microsoft.com/office/drawing/2014/main" id="{74D0DCA6-2995-44A9-AC05-6354FE92CF26}"/>
              </a:ext>
            </a:extLst>
          </p:cNvPr>
          <p:cNvSpPr txBox="1"/>
          <p:nvPr/>
        </p:nvSpPr>
        <p:spPr>
          <a:xfrm>
            <a:off x="4203700" y="3113088"/>
            <a:ext cx="7925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逻辑</a:t>
            </a:r>
            <a:endParaRPr lang="zh-CN" altLang="en-US"/>
          </a:p>
        </p:txBody>
      </p:sp>
      <p:sp>
        <p:nvSpPr>
          <p:cNvPr id="8" name="文本框 7">
            <a:extLst>
              <a:ext uri="{FF2B5EF4-FFF2-40B4-BE49-F238E27FC236}">
                <a16:creationId xmlns="" xmlns:a16="http://schemas.microsoft.com/office/drawing/2014/main" id="{DCD83D6D-8DB8-4BE4-8BB7-7C4E82B12493}"/>
              </a:ext>
            </a:extLst>
          </p:cNvPr>
          <p:cNvSpPr txBox="1"/>
          <p:nvPr/>
        </p:nvSpPr>
        <p:spPr>
          <a:xfrm>
            <a:off x="4813300" y="311308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上</a:t>
            </a:r>
            <a:endParaRPr lang="zh-CN" altLang="en-US"/>
          </a:p>
        </p:txBody>
      </p:sp>
      <p:sp>
        <p:nvSpPr>
          <p:cNvPr id="9" name="文本框 8">
            <a:extLst>
              <a:ext uri="{FF2B5EF4-FFF2-40B4-BE49-F238E27FC236}">
                <a16:creationId xmlns="" xmlns:a16="http://schemas.microsoft.com/office/drawing/2014/main" id="{A553A534-1327-4AA6-A2FA-1118ABC5CE99}"/>
              </a:ext>
            </a:extLst>
          </p:cNvPr>
          <p:cNvSpPr txBox="1"/>
          <p:nvPr/>
        </p:nvSpPr>
        <p:spPr>
          <a:xfrm>
            <a:off x="5118100" y="3113088"/>
            <a:ext cx="7925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存在</a:t>
            </a:r>
            <a:endParaRPr lang="zh-CN" altLang="en-US"/>
          </a:p>
        </p:txBody>
      </p:sp>
      <p:sp>
        <p:nvSpPr>
          <p:cNvPr id="10" name="文本框 9">
            <a:extLst>
              <a:ext uri="{FF2B5EF4-FFF2-40B4-BE49-F238E27FC236}">
                <a16:creationId xmlns="" xmlns:a16="http://schemas.microsoft.com/office/drawing/2014/main" id="{876689DB-14B2-4BD2-8152-55DCF6FBD668}"/>
              </a:ext>
            </a:extLst>
          </p:cNvPr>
          <p:cNvSpPr txBox="1"/>
          <p:nvPr/>
        </p:nvSpPr>
        <p:spPr>
          <a:xfrm>
            <a:off x="5727700" y="3113088"/>
            <a:ext cx="7925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关联</a:t>
            </a:r>
            <a:endParaRPr lang="zh-CN" altLang="en-US"/>
          </a:p>
        </p:txBody>
      </p:sp>
      <p:sp>
        <p:nvSpPr>
          <p:cNvPr id="11" name="文本框 10">
            <a:extLst>
              <a:ext uri="{FF2B5EF4-FFF2-40B4-BE49-F238E27FC236}">
                <a16:creationId xmlns="" xmlns:a16="http://schemas.microsoft.com/office/drawing/2014/main" id="{51579A74-D36A-40B0-A90B-7CCFDE451E4E}"/>
              </a:ext>
            </a:extLst>
          </p:cNvPr>
          <p:cNvSpPr txBox="1"/>
          <p:nvPr/>
        </p:nvSpPr>
        <p:spPr>
          <a:xfrm>
            <a:off x="6337300" y="311308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的</a:t>
            </a:r>
            <a:endParaRPr lang="zh-CN" altLang="en-US"/>
          </a:p>
        </p:txBody>
      </p:sp>
      <p:sp>
        <p:nvSpPr>
          <p:cNvPr id="12" name="文本框 11">
            <a:extLst>
              <a:ext uri="{FF2B5EF4-FFF2-40B4-BE49-F238E27FC236}">
                <a16:creationId xmlns="" xmlns:a16="http://schemas.microsoft.com/office/drawing/2014/main" id="{A562107B-03EF-4049-8AE4-3E9D71B8C962}"/>
              </a:ext>
            </a:extLst>
          </p:cNvPr>
          <p:cNvSpPr txBox="1"/>
          <p:nvPr/>
        </p:nvSpPr>
        <p:spPr>
          <a:xfrm>
            <a:off x="6642100" y="3113088"/>
            <a:ext cx="7925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元素</a:t>
            </a:r>
            <a:endParaRPr lang="zh-CN" altLang="en-US"/>
          </a:p>
        </p:txBody>
      </p:sp>
      <p:sp>
        <p:nvSpPr>
          <p:cNvPr id="13" name="文本框 12">
            <a:extLst>
              <a:ext uri="{FF2B5EF4-FFF2-40B4-BE49-F238E27FC236}">
                <a16:creationId xmlns="" xmlns:a16="http://schemas.microsoft.com/office/drawing/2014/main" id="{80E2A8B9-DD8D-444F-9590-B778882D3E41}"/>
              </a:ext>
            </a:extLst>
          </p:cNvPr>
          <p:cNvSpPr txBox="1"/>
          <p:nvPr/>
        </p:nvSpPr>
        <p:spPr>
          <a:xfrm>
            <a:off x="7251700" y="3113088"/>
            <a:ext cx="7925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排列</a:t>
            </a:r>
            <a:endParaRPr lang="zh-CN" altLang="en-US"/>
          </a:p>
        </p:txBody>
      </p:sp>
      <p:sp>
        <p:nvSpPr>
          <p:cNvPr id="14" name="文本框 13">
            <a:extLst>
              <a:ext uri="{FF2B5EF4-FFF2-40B4-BE49-F238E27FC236}">
                <a16:creationId xmlns="" xmlns:a16="http://schemas.microsoft.com/office/drawing/2014/main" id="{3F6FA0D1-7896-4716-B0AE-6737AC643DD2}"/>
              </a:ext>
            </a:extLst>
          </p:cNvPr>
          <p:cNvSpPr txBox="1"/>
          <p:nvPr/>
        </p:nvSpPr>
        <p:spPr>
          <a:xfrm>
            <a:off x="7861300" y="3113088"/>
            <a:ext cx="7925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组合</a:t>
            </a:r>
            <a:endParaRPr lang="zh-CN" altLang="en-US"/>
          </a:p>
        </p:txBody>
      </p:sp>
      <p:sp>
        <p:nvSpPr>
          <p:cNvPr id="15" name="文本框 14">
            <a:extLst>
              <a:ext uri="{FF2B5EF4-FFF2-40B4-BE49-F238E27FC236}">
                <a16:creationId xmlns="" xmlns:a16="http://schemas.microsoft.com/office/drawing/2014/main" id="{69063599-FD8E-4927-BA7F-4822C0454A36}"/>
              </a:ext>
            </a:extLst>
          </p:cNvPr>
          <p:cNvSpPr txBox="1"/>
          <p:nvPr/>
        </p:nvSpPr>
        <p:spPr>
          <a:xfrm>
            <a:off x="3594100" y="366172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在</a:t>
            </a:r>
            <a:endParaRPr lang="zh-CN" altLang="en-US"/>
          </a:p>
        </p:txBody>
      </p:sp>
      <p:sp>
        <p:nvSpPr>
          <p:cNvPr id="16" name="文本框 15">
            <a:extLst>
              <a:ext uri="{FF2B5EF4-FFF2-40B4-BE49-F238E27FC236}">
                <a16:creationId xmlns="" xmlns:a16="http://schemas.microsoft.com/office/drawing/2014/main" id="{6A5C1015-FB02-49EC-918D-2E234A60CE10}"/>
              </a:ext>
            </a:extLst>
          </p:cNvPr>
          <p:cNvSpPr txBox="1"/>
          <p:nvPr/>
        </p:nvSpPr>
        <p:spPr>
          <a:xfrm>
            <a:off x="3898900" y="3661728"/>
            <a:ext cx="7925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一起</a:t>
            </a:r>
            <a:endParaRPr lang="zh-CN" altLang="en-US"/>
          </a:p>
        </p:txBody>
      </p:sp>
      <p:sp>
        <p:nvSpPr>
          <p:cNvPr id="17" name="文本框 16">
            <a:extLst>
              <a:ext uri="{FF2B5EF4-FFF2-40B4-BE49-F238E27FC236}">
                <a16:creationId xmlns="" xmlns:a16="http://schemas.microsoft.com/office/drawing/2014/main" id="{C8C1EB69-B9E3-4FD3-9FC6-637DD608B125}"/>
              </a:ext>
            </a:extLst>
          </p:cNvPr>
          <p:cNvSpPr txBox="1"/>
          <p:nvPr/>
        </p:nvSpPr>
        <p:spPr>
          <a:xfrm>
            <a:off x="4508500" y="366172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a:t>
            </a:r>
            <a:endParaRPr lang="zh-CN" altLang="en-US"/>
          </a:p>
        </p:txBody>
      </p:sp>
      <p:sp>
        <p:nvSpPr>
          <p:cNvPr id="18" name="文本框 17">
            <a:extLst>
              <a:ext uri="{FF2B5EF4-FFF2-40B4-BE49-F238E27FC236}">
                <a16:creationId xmlns="" xmlns:a16="http://schemas.microsoft.com/office/drawing/2014/main" id="{8D755724-5330-4BD5-A87A-6D4FC315A60B}"/>
              </a:ext>
            </a:extLst>
          </p:cNvPr>
          <p:cNvSpPr txBox="1"/>
          <p:nvPr/>
        </p:nvSpPr>
        <p:spPr>
          <a:xfrm>
            <a:off x="4813300" y="366172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使</a:t>
            </a:r>
            <a:endParaRPr lang="zh-CN" altLang="en-US"/>
          </a:p>
        </p:txBody>
      </p:sp>
      <p:sp>
        <p:nvSpPr>
          <p:cNvPr id="19" name="文本框 18">
            <a:extLst>
              <a:ext uri="{FF2B5EF4-FFF2-40B4-BE49-F238E27FC236}">
                <a16:creationId xmlns="" xmlns:a16="http://schemas.microsoft.com/office/drawing/2014/main" id="{A70C94AB-7978-4A9B-92F1-FAA2C4B5D403}"/>
              </a:ext>
            </a:extLst>
          </p:cNvPr>
          <p:cNvSpPr txBox="1"/>
          <p:nvPr/>
        </p:nvSpPr>
        <p:spPr>
          <a:xfrm>
            <a:off x="5118100" y="366172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其</a:t>
            </a:r>
            <a:endParaRPr lang="zh-CN" altLang="en-US"/>
          </a:p>
        </p:txBody>
      </p:sp>
      <p:sp>
        <p:nvSpPr>
          <p:cNvPr id="20" name="文本框 19">
            <a:extLst>
              <a:ext uri="{FF2B5EF4-FFF2-40B4-BE49-F238E27FC236}">
                <a16:creationId xmlns="" xmlns:a16="http://schemas.microsoft.com/office/drawing/2014/main" id="{20184AAC-AA04-4902-B51F-517F7F6273D0}"/>
              </a:ext>
            </a:extLst>
          </p:cNvPr>
          <p:cNvSpPr txBox="1"/>
          <p:nvPr/>
        </p:nvSpPr>
        <p:spPr>
          <a:xfrm>
            <a:off x="5422900" y="366172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被</a:t>
            </a:r>
            <a:endParaRPr lang="zh-CN" altLang="en-US"/>
          </a:p>
        </p:txBody>
      </p:sp>
      <p:sp>
        <p:nvSpPr>
          <p:cNvPr id="21" name="文本框 20">
            <a:extLst>
              <a:ext uri="{FF2B5EF4-FFF2-40B4-BE49-F238E27FC236}">
                <a16:creationId xmlns="" xmlns:a16="http://schemas.microsoft.com/office/drawing/2014/main" id="{5470BDA1-4784-4A7B-9EE7-CE98B5CF0AC0}"/>
              </a:ext>
            </a:extLst>
          </p:cNvPr>
          <p:cNvSpPr txBox="1"/>
          <p:nvPr/>
        </p:nvSpPr>
        <p:spPr>
          <a:xfrm>
            <a:off x="5727700" y="3661728"/>
            <a:ext cx="7925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看作</a:t>
            </a:r>
            <a:endParaRPr lang="zh-CN" altLang="en-US"/>
          </a:p>
        </p:txBody>
      </p:sp>
      <p:sp>
        <p:nvSpPr>
          <p:cNvPr id="22" name="文本框 21">
            <a:extLst>
              <a:ext uri="{FF2B5EF4-FFF2-40B4-BE49-F238E27FC236}">
                <a16:creationId xmlns="" xmlns:a16="http://schemas.microsoft.com/office/drawing/2014/main" id="{49997792-98EC-4E55-B4E2-D0CD00CC865E}"/>
              </a:ext>
            </a:extLst>
          </p:cNvPr>
          <p:cNvSpPr txBox="1"/>
          <p:nvPr/>
        </p:nvSpPr>
        <p:spPr>
          <a:xfrm>
            <a:off x="6337300" y="366172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是</a:t>
            </a:r>
            <a:endParaRPr lang="zh-CN" altLang="en-US"/>
          </a:p>
        </p:txBody>
      </p:sp>
      <p:sp>
        <p:nvSpPr>
          <p:cNvPr id="23" name="文本框 22">
            <a:extLst>
              <a:ext uri="{FF2B5EF4-FFF2-40B4-BE49-F238E27FC236}">
                <a16:creationId xmlns="" xmlns:a16="http://schemas.microsoft.com/office/drawing/2014/main" id="{FC483C2F-C1B9-4972-B41A-B9D54ED1C33F}"/>
              </a:ext>
            </a:extLst>
          </p:cNvPr>
          <p:cNvSpPr txBox="1"/>
          <p:nvPr/>
        </p:nvSpPr>
        <p:spPr>
          <a:xfrm>
            <a:off x="6642100" y="366172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一</a:t>
            </a:r>
            <a:endParaRPr lang="zh-CN" altLang="en-US"/>
          </a:p>
        </p:txBody>
      </p:sp>
      <p:sp>
        <p:nvSpPr>
          <p:cNvPr id="24" name="文本框 23">
            <a:extLst>
              <a:ext uri="{FF2B5EF4-FFF2-40B4-BE49-F238E27FC236}">
                <a16:creationId xmlns="" xmlns:a16="http://schemas.microsoft.com/office/drawing/2014/main" id="{E20CDC0E-9739-4941-94D4-FED5753F2183}"/>
              </a:ext>
            </a:extLst>
          </p:cNvPr>
          <p:cNvSpPr txBox="1"/>
          <p:nvPr/>
        </p:nvSpPr>
        <p:spPr>
          <a:xfrm>
            <a:off x="6946900" y="3661728"/>
            <a:ext cx="4877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个</a:t>
            </a:r>
            <a:endParaRPr lang="zh-CN" altLang="en-US"/>
          </a:p>
        </p:txBody>
      </p:sp>
      <p:sp>
        <p:nvSpPr>
          <p:cNvPr id="25" name="文本框 24">
            <a:extLst>
              <a:ext uri="{FF2B5EF4-FFF2-40B4-BE49-F238E27FC236}">
                <a16:creationId xmlns="" xmlns:a16="http://schemas.microsoft.com/office/drawing/2014/main" id="{DE6C8225-D5F3-4EE6-903E-E27528FFB7A4}"/>
              </a:ext>
            </a:extLst>
          </p:cNvPr>
          <p:cNvSpPr txBox="1"/>
          <p:nvPr/>
        </p:nvSpPr>
        <p:spPr>
          <a:xfrm>
            <a:off x="7251700" y="3661728"/>
            <a:ext cx="1402144" cy="640080"/>
          </a:xfrm>
          <a:prstGeom prst="rect">
            <a:avLst/>
          </a:prstGeom>
        </p:spPr>
        <p:txBody>
          <a:bodyPr vert="horz" lIns="91440" tIns="45720" rIns="91440" bIns="45720" rtlCol="0">
            <a:normAutofit/>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密切相关</a:t>
            </a:r>
            <a:endParaRPr lang="zh-CN" altLang="en-US"/>
          </a:p>
        </p:txBody>
      </p:sp>
      <p:sp>
        <p:nvSpPr>
          <p:cNvPr id="26" name="文本框 25">
            <a:extLst>
              <a:ext uri="{FF2B5EF4-FFF2-40B4-BE49-F238E27FC236}">
                <a16:creationId xmlns="" xmlns:a16="http://schemas.microsoft.com/office/drawing/2014/main" id="{BAF4E3C6-E654-4BB9-BBA2-47C935D43BB8}"/>
              </a:ext>
            </a:extLst>
          </p:cNvPr>
          <p:cNvSpPr txBox="1"/>
          <p:nvPr/>
        </p:nvSpPr>
        <p:spPr>
          <a:xfrm>
            <a:off x="3594100" y="4210369"/>
            <a:ext cx="4877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的</a:t>
            </a:r>
            <a:endParaRPr lang="zh-CN" altLang="en-US"/>
          </a:p>
        </p:txBody>
      </p:sp>
      <p:sp>
        <p:nvSpPr>
          <p:cNvPr id="27" name="文本框 26">
            <a:extLst>
              <a:ext uri="{FF2B5EF4-FFF2-40B4-BE49-F238E27FC236}">
                <a16:creationId xmlns="" xmlns:a16="http://schemas.microsoft.com/office/drawing/2014/main" id="{8BABEB83-EA12-4F2E-94D6-EC9617C5E1C8}"/>
              </a:ext>
            </a:extLst>
          </p:cNvPr>
          <p:cNvSpPr txBox="1"/>
          <p:nvPr/>
        </p:nvSpPr>
        <p:spPr>
          <a:xfrm>
            <a:off x="3898900" y="4210369"/>
            <a:ext cx="7925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整体</a:t>
            </a:r>
            <a:endParaRPr lang="zh-CN" altLang="en-US"/>
          </a:p>
        </p:txBody>
      </p:sp>
      <p:sp>
        <p:nvSpPr>
          <p:cNvPr id="28" name="文本框 27">
            <a:extLst>
              <a:ext uri="{FF2B5EF4-FFF2-40B4-BE49-F238E27FC236}">
                <a16:creationId xmlns="" xmlns:a16="http://schemas.microsoft.com/office/drawing/2014/main" id="{9D6E26E7-91FC-4BDB-AE42-E133998A926D}"/>
              </a:ext>
            </a:extLst>
          </p:cNvPr>
          <p:cNvSpPr txBox="1"/>
          <p:nvPr/>
        </p:nvSpPr>
        <p:spPr>
          <a:xfrm>
            <a:off x="4508500" y="4210369"/>
            <a:ext cx="4877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a:t>
            </a:r>
            <a:endParaRPr lang="zh-CN" altLang="en-US"/>
          </a:p>
        </p:txBody>
      </p:sp>
      <p:sp>
        <p:nvSpPr>
          <p:cNvPr id="29" name="文本框 28">
            <a:extLst>
              <a:ext uri="{FF2B5EF4-FFF2-40B4-BE49-F238E27FC236}">
                <a16:creationId xmlns="" xmlns:a16="http://schemas.microsoft.com/office/drawing/2014/main" id="{E3B9C9DB-2CC2-4ACB-ABE2-F2B7932A5B70}"/>
              </a:ext>
            </a:extLst>
          </p:cNvPr>
          <p:cNvSpPr txBox="1"/>
          <p:nvPr/>
        </p:nvSpPr>
        <p:spPr>
          <a:xfrm>
            <a:off x="4813300" y="4210369"/>
            <a:ext cx="4877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而</a:t>
            </a:r>
            <a:endParaRPr lang="zh-CN" altLang="en-US"/>
          </a:p>
        </p:txBody>
      </p:sp>
      <p:sp>
        <p:nvSpPr>
          <p:cNvPr id="30" name="文本框 29">
            <a:extLst>
              <a:ext uri="{FF2B5EF4-FFF2-40B4-BE49-F238E27FC236}">
                <a16:creationId xmlns="" xmlns:a16="http://schemas.microsoft.com/office/drawing/2014/main" id="{B839932B-44EA-46EB-B4D2-884F1E39CC5A}"/>
              </a:ext>
            </a:extLst>
          </p:cNvPr>
          <p:cNvSpPr txBox="1"/>
          <p:nvPr/>
        </p:nvSpPr>
        <p:spPr>
          <a:xfrm>
            <a:off x="5118100" y="4210369"/>
            <a:ext cx="7925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不是</a:t>
            </a:r>
            <a:endParaRPr lang="zh-CN" altLang="en-US"/>
          </a:p>
        </p:txBody>
      </p:sp>
      <p:sp>
        <p:nvSpPr>
          <p:cNvPr id="31" name="文本框 30">
            <a:extLst>
              <a:ext uri="{FF2B5EF4-FFF2-40B4-BE49-F238E27FC236}">
                <a16:creationId xmlns="" xmlns:a16="http://schemas.microsoft.com/office/drawing/2014/main" id="{AD20150B-9B6D-478F-96D1-70A520C83E69}"/>
              </a:ext>
            </a:extLst>
          </p:cNvPr>
          <p:cNvSpPr txBox="1"/>
          <p:nvPr/>
        </p:nvSpPr>
        <p:spPr>
          <a:xfrm>
            <a:off x="5727700" y="4210369"/>
            <a:ext cx="7925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一堆</a:t>
            </a:r>
            <a:endParaRPr lang="zh-CN" altLang="en-US"/>
          </a:p>
        </p:txBody>
      </p:sp>
      <p:sp>
        <p:nvSpPr>
          <p:cNvPr id="32" name="文本框 31">
            <a:extLst>
              <a:ext uri="{FF2B5EF4-FFF2-40B4-BE49-F238E27FC236}">
                <a16:creationId xmlns="" xmlns:a16="http://schemas.microsoft.com/office/drawing/2014/main" id="{4FA30F69-8253-4A27-8A8F-D79A1D771711}"/>
              </a:ext>
            </a:extLst>
          </p:cNvPr>
          <p:cNvSpPr txBox="1"/>
          <p:nvPr/>
        </p:nvSpPr>
        <p:spPr>
          <a:xfrm>
            <a:off x="6337300" y="4210369"/>
            <a:ext cx="14021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杂乱无章</a:t>
            </a:r>
            <a:endParaRPr lang="zh-CN" altLang="en-US"/>
          </a:p>
        </p:txBody>
      </p:sp>
      <p:sp>
        <p:nvSpPr>
          <p:cNvPr id="33" name="文本框 32">
            <a:extLst>
              <a:ext uri="{FF2B5EF4-FFF2-40B4-BE49-F238E27FC236}">
                <a16:creationId xmlns="" xmlns:a16="http://schemas.microsoft.com/office/drawing/2014/main" id="{F30568D9-DCCD-4A88-8169-6C2DAE892AE0}"/>
              </a:ext>
            </a:extLst>
          </p:cNvPr>
          <p:cNvSpPr txBox="1"/>
          <p:nvPr/>
        </p:nvSpPr>
        <p:spPr>
          <a:xfrm>
            <a:off x="7556500" y="4210369"/>
            <a:ext cx="4877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的</a:t>
            </a:r>
            <a:endParaRPr lang="zh-CN" altLang="en-US"/>
          </a:p>
        </p:txBody>
      </p:sp>
      <p:sp>
        <p:nvSpPr>
          <p:cNvPr id="34" name="文本框 33">
            <a:extLst>
              <a:ext uri="{FF2B5EF4-FFF2-40B4-BE49-F238E27FC236}">
                <a16:creationId xmlns="" xmlns:a16="http://schemas.microsoft.com/office/drawing/2014/main" id="{3025320E-59D0-4B1D-8699-70536814DEF3}"/>
              </a:ext>
            </a:extLst>
          </p:cNvPr>
          <p:cNvSpPr txBox="1"/>
          <p:nvPr/>
        </p:nvSpPr>
        <p:spPr>
          <a:xfrm>
            <a:off x="7861300" y="4210369"/>
            <a:ext cx="7925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元素</a:t>
            </a:r>
            <a:endParaRPr lang="zh-CN" altLang="en-US"/>
          </a:p>
        </p:txBody>
      </p:sp>
      <p:sp>
        <p:nvSpPr>
          <p:cNvPr id="35" name="文本框 34">
            <a:extLst>
              <a:ext uri="{FF2B5EF4-FFF2-40B4-BE49-F238E27FC236}">
                <a16:creationId xmlns="" xmlns:a16="http://schemas.microsoft.com/office/drawing/2014/main" id="{AAAB201E-209D-493B-8E1C-FC66F817CCF0}"/>
              </a:ext>
            </a:extLst>
          </p:cNvPr>
          <p:cNvSpPr txBox="1"/>
          <p:nvPr/>
        </p:nvSpPr>
        <p:spPr>
          <a:xfrm>
            <a:off x="8470900" y="4210369"/>
            <a:ext cx="487744" cy="575437"/>
          </a:xfrm>
          <a:prstGeom prst="rect">
            <a:avLst/>
          </a:prstGeom>
        </p:spPr>
        <p:txBody>
          <a:bodyPr vert="horz" lIns="91440" tIns="45720" rIns="91440" bIns="45720" rtlCol="0">
            <a:normAutofit fontScale="92500" lnSpcReduction="10000"/>
          </a:bodyPr>
          <a:lstStyle>
            <a:lvl1pPr indent="0" defTabSz="685800">
              <a:lnSpc>
                <a:spcPct val="150000"/>
              </a:lnSpc>
              <a:spcBef>
                <a:spcPts val="750"/>
              </a:spcBef>
              <a:buFont typeface="Arial" panose="020B0604020202020204" pitchFamily="34" charset="0"/>
              <a:buNone/>
              <a:defRPr sz="2400">
                <a:solidFill>
                  <a:schemeClr val="tx1">
                    <a:lumMod val="65000"/>
                    <a:lumOff val="35000"/>
                  </a:schemeClr>
                </a:solidFill>
                <a:latin typeface="微软雅黑" panose="020B0503020204020204" pitchFamily="34" charset="-122"/>
                <a:ea typeface="微软雅黑" panose="020B0503020204020204" pitchFamily="34" charset="-122"/>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zh-CN" altLang="en-US">
                <a:solidFill>
                  <a:prstClr val="black">
                    <a:lumMod val="65000"/>
                    <a:lumOff val="35000"/>
                  </a:prstClr>
                </a:solidFill>
              </a:rPr>
              <a:t>。</a:t>
            </a:r>
            <a:endParaRPr lang="zh-CN" altLang="en-US"/>
          </a:p>
        </p:txBody>
      </p:sp>
    </p:spTree>
    <p:extLst>
      <p:ext uri="{BB962C8B-B14F-4D97-AF65-F5344CB8AC3E}">
        <p14:creationId xmlns:p14="http://schemas.microsoft.com/office/powerpoint/2010/main" val="49588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6FB0E695-B318-4D76-8E32-6AEF9820D926}"/>
              </a:ext>
            </a:extLst>
          </p:cNvPr>
          <p:cNvSpPr>
            <a:spLocks noGrp="1"/>
          </p:cNvSpPr>
          <p:nvPr>
            <p:ph type="title"/>
          </p:nvPr>
        </p:nvSpPr>
        <p:spPr/>
        <p:txBody>
          <a:bodyPr/>
          <a:lstStyle/>
          <a:p>
            <a:r>
              <a:rPr lang="zh-CN" altLang="en-US" dirty="0" smtClean="0"/>
              <a:t>亲密性</a:t>
            </a: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10" y="1254642"/>
            <a:ext cx="4098851" cy="5465135"/>
          </a:xfrm>
          <a:prstGeom prst="rect">
            <a:avLst/>
          </a:prstGeom>
        </p:spPr>
      </p:pic>
      <p:pic>
        <p:nvPicPr>
          <p:cNvPr id="6" name="图片 5"/>
          <p:cNvPicPr>
            <a:picLocks noChangeAspect="1"/>
          </p:cNvPicPr>
          <p:nvPr/>
        </p:nvPicPr>
        <p:blipFill rotWithShape="1">
          <a:blip r:embed="rId4"/>
          <a:srcRect l="3421" t="5181" r="6949" b="12617"/>
          <a:stretch/>
        </p:blipFill>
        <p:spPr>
          <a:xfrm>
            <a:off x="2305935" y="2427617"/>
            <a:ext cx="6581553" cy="3839984"/>
          </a:xfrm>
          <a:prstGeom prst="rect">
            <a:avLst/>
          </a:prstGeom>
        </p:spPr>
      </p:pic>
    </p:spTree>
    <p:extLst>
      <p:ext uri="{BB962C8B-B14F-4D97-AF65-F5344CB8AC3E}">
        <p14:creationId xmlns:p14="http://schemas.microsoft.com/office/powerpoint/2010/main" val="381386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3A7A238-C9A8-4963-AAB0-D4F8BD2291E5}"/>
              </a:ext>
            </a:extLst>
          </p:cNvPr>
          <p:cNvSpPr>
            <a:spLocks noGrp="1"/>
          </p:cNvSpPr>
          <p:nvPr>
            <p:ph type="title" idx="4294967295"/>
          </p:nvPr>
        </p:nvSpPr>
        <p:spPr>
          <a:xfrm>
            <a:off x="3594100" y="2119313"/>
            <a:ext cx="5549900" cy="993775"/>
          </a:xfrm>
        </p:spPr>
        <p:txBody>
          <a:bodyPr>
            <a:normAutofit/>
          </a:bodyPr>
          <a:lstStyle/>
          <a:p>
            <a:r>
              <a:rPr lang="zh-CN" altLang="en-US" sz="4000" b="1">
                <a:solidFill>
                  <a:schemeClr val="accent1"/>
                </a:solidFill>
                <a:latin typeface="微软雅黑" panose="020B0503020204020204" pitchFamily="34" charset="-122"/>
                <a:ea typeface="微软雅黑" panose="020B0503020204020204" pitchFamily="34" charset="-122"/>
              </a:rPr>
              <a:t>对比</a:t>
            </a:r>
          </a:p>
        </p:txBody>
      </p:sp>
      <p:sp>
        <p:nvSpPr>
          <p:cNvPr id="3" name="内容占位符 2">
            <a:extLst>
              <a:ext uri="{FF2B5EF4-FFF2-40B4-BE49-F238E27FC236}">
                <a16:creationId xmlns="" xmlns:a16="http://schemas.microsoft.com/office/drawing/2014/main" id="{496D4A80-07A6-4721-825A-1A3D1EB59D6B}"/>
              </a:ext>
            </a:extLst>
          </p:cNvPr>
          <p:cNvSpPr>
            <a:spLocks noGrp="1"/>
          </p:cNvSpPr>
          <p:nvPr>
            <p:ph idx="4294967295"/>
          </p:nvPr>
        </p:nvSpPr>
        <p:spPr>
          <a:xfrm>
            <a:off x="3594100" y="3113088"/>
            <a:ext cx="5171378" cy="3063875"/>
          </a:xfrm>
        </p:spPr>
        <p:txBody>
          <a:bodyPr>
            <a:normAutofit/>
          </a:bodyPr>
          <a:lstStyle/>
          <a:p>
            <a:pPr marL="0" indent="0">
              <a:lnSpc>
                <a:spcPct val="150000"/>
              </a:lnSpc>
              <a:buNone/>
            </a:pPr>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rPr>
              <a:t>把具有明显差异的事物安排在一起，进行对照比较的表现手法。</a:t>
            </a:r>
          </a:p>
        </p:txBody>
      </p:sp>
      <p:sp>
        <p:nvSpPr>
          <p:cNvPr id="7" name="标题 1">
            <a:extLst>
              <a:ext uri="{FF2B5EF4-FFF2-40B4-BE49-F238E27FC236}">
                <a16:creationId xmlns="" xmlns:a16="http://schemas.microsoft.com/office/drawing/2014/main" id="{5853E04E-2D77-45BA-9926-000BF039AE26}"/>
              </a:ext>
            </a:extLst>
          </p:cNvPr>
          <p:cNvSpPr txBox="1">
            <a:spLocks/>
          </p:cNvSpPr>
          <p:nvPr/>
        </p:nvSpPr>
        <p:spPr>
          <a:xfrm>
            <a:off x="107953" y="2941671"/>
            <a:ext cx="1455065" cy="1465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accent1"/>
                </a:solidFill>
                <a:latin typeface="微软雅黑" panose="020B0503020204020204" pitchFamily="34" charset="-122"/>
                <a:ea typeface="微软雅黑" panose="020B0503020204020204" pitchFamily="34" charset="-122"/>
                <a:cs typeface="+mj-cs"/>
              </a:defRPr>
            </a:lvl1pPr>
          </a:lstStyle>
          <a:p>
            <a:r>
              <a:rPr lang="en-US" altLang="zh-CN" sz="8000" i="1">
                <a:solidFill>
                  <a:schemeClr val="bg1"/>
                </a:solidFill>
              </a:rPr>
              <a:t>02</a:t>
            </a:r>
            <a:endParaRPr lang="zh-CN" altLang="en-US" sz="8000" i="1">
              <a:solidFill>
                <a:schemeClr val="bg1"/>
              </a:solidFill>
            </a:endParaRPr>
          </a:p>
        </p:txBody>
      </p:sp>
    </p:spTree>
    <p:extLst>
      <p:ext uri="{BB962C8B-B14F-4D97-AF65-F5344CB8AC3E}">
        <p14:creationId xmlns:p14="http://schemas.microsoft.com/office/powerpoint/2010/main" val="3037716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B145887-30C3-43B0-92AE-21700EE7F10E}"/>
              </a:ext>
            </a:extLst>
          </p:cNvPr>
          <p:cNvSpPr>
            <a:spLocks noGrp="1"/>
          </p:cNvSpPr>
          <p:nvPr>
            <p:ph type="title"/>
          </p:nvPr>
        </p:nvSpPr>
        <p:spPr/>
        <p:txBody>
          <a:bodyPr/>
          <a:lstStyle/>
          <a:p>
            <a:r>
              <a:rPr lang="zh-CN" altLang="en-US"/>
              <a:t>对比</a:t>
            </a:r>
          </a:p>
        </p:txBody>
      </p:sp>
      <p:pic>
        <p:nvPicPr>
          <p:cNvPr id="5" name="内容占位符 4">
            <a:extLst>
              <a:ext uri="{FF2B5EF4-FFF2-40B4-BE49-F238E27FC236}">
                <a16:creationId xmlns="" xmlns:a16="http://schemas.microsoft.com/office/drawing/2014/main" id="{5DDD2A02-F05A-45C4-9BA3-2B34ED0601A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8972"/>
          <a:stretch/>
        </p:blipFill>
        <p:spPr>
          <a:xfrm>
            <a:off x="1243578" y="1427489"/>
            <a:ext cx="6204971" cy="5211435"/>
          </a:xfrm>
          <a:ln>
            <a:solidFill>
              <a:schemeClr val="bg1">
                <a:lumMod val="85000"/>
              </a:schemeClr>
            </a:solidFill>
          </a:ln>
        </p:spPr>
      </p:pic>
      <p:sp>
        <p:nvSpPr>
          <p:cNvPr id="3" name="文本框 2"/>
          <p:cNvSpPr txBox="1"/>
          <p:nvPr/>
        </p:nvSpPr>
        <p:spPr>
          <a:xfrm>
            <a:off x="2476500" y="2171700"/>
            <a:ext cx="4543425" cy="4412353"/>
          </a:xfrm>
          <a:prstGeom prst="rect">
            <a:avLst/>
          </a:prstGeom>
          <a:solidFill>
            <a:schemeClr val="bg1"/>
          </a:solidFill>
        </p:spPr>
        <p:txBody>
          <a:bodyPr wrap="square" bIns="108000" rtlCol="0">
            <a:spAutoFit/>
          </a:bodyPr>
          <a:lstStyle/>
          <a:p>
            <a:r>
              <a:rPr lang="zh-CN" altLang="en-US" sz="900" dirty="0"/>
              <a:t>合肥热电荣获“全市推进重点项目建设先进集体”称号 </a:t>
            </a:r>
            <a:endParaRPr lang="en-US" altLang="zh-CN" sz="900" dirty="0" smtClean="0">
              <a:noFill/>
            </a:endParaRPr>
          </a:p>
          <a:p>
            <a:r>
              <a:rPr lang="en-US" altLang="zh-CN" sz="900" dirty="0"/>
              <a:t>2019-01-21 </a:t>
            </a:r>
            <a:r>
              <a:rPr lang="en-US" altLang="zh-CN" sz="900" dirty="0" smtClean="0"/>
              <a:t>17:50</a:t>
            </a:r>
          </a:p>
          <a:p>
            <a:r>
              <a:rPr lang="zh-CN" altLang="en-US" sz="900" dirty="0"/>
              <a:t>近日，合肥市人民政府对全市亿元以上重点项目建设工作中表现优异的单位和个人进行表彰，合肥热电榜上有名，荣获“全市推进重点项目建设先进集体”荣誉称号</a:t>
            </a:r>
            <a:r>
              <a:rPr lang="zh-CN" altLang="en-US" sz="900" dirty="0" smtClean="0"/>
              <a:t>。</a:t>
            </a:r>
            <a:endParaRPr lang="zh-CN" altLang="en-US" sz="900" dirty="0"/>
          </a:p>
          <a:p>
            <a:r>
              <a:rPr lang="zh-CN" altLang="en-US" sz="900" dirty="0"/>
              <a:t>自新任领导班子组建以来，合肥热电从顶层设计入手，积极推进重点项目建设，坚持“领导领衔、领导督办、限时办结、责任追究”的原则，实施“周调度、月汇报、季督查”的挂图作战方式。为了做好重点项目建设管理工作，合肥热电采取了行之有效的措施：一是及时、完整填报大建设指挥调度平台项目基本信息，准确反映项目开工、投资进度、完工等情况；二是积极完成重点项目现场视频接入工作，充分利用信息化手段提高大建设项目调度效率，实现无缝对接、在线调度；三是建立“正着来，倒着查”的工作机制，定期定点做好记录并每周发布重点项目简报，实时动态控制并跟踪施工进度、准确掌握工程关键节点</a:t>
            </a:r>
            <a:r>
              <a:rPr lang="zh-CN" altLang="en-US" sz="900" dirty="0" smtClean="0"/>
              <a:t>。</a:t>
            </a:r>
          </a:p>
          <a:p>
            <a:r>
              <a:rPr lang="zh-CN" altLang="en-US" sz="900" dirty="0" smtClean="0"/>
              <a:t>辛勤</a:t>
            </a:r>
            <a:r>
              <a:rPr lang="zh-CN" altLang="en-US" sz="900" dirty="0"/>
              <a:t>付出换回的是丰硕成果。在</a:t>
            </a:r>
            <a:r>
              <a:rPr lang="en-US" altLang="zh-CN" sz="900" dirty="0"/>
              <a:t>2018</a:t>
            </a:r>
            <a:r>
              <a:rPr lang="zh-CN" altLang="en-US" sz="900" dirty="0"/>
              <a:t>年</a:t>
            </a:r>
            <a:r>
              <a:rPr lang="en-US" altLang="zh-CN" sz="900" dirty="0"/>
              <a:t>8</a:t>
            </a:r>
            <a:r>
              <a:rPr lang="zh-CN" altLang="en-US" sz="900" dirty="0"/>
              <a:t>月份合肥市大建办发布的</a:t>
            </a:r>
            <a:r>
              <a:rPr lang="en-US" altLang="zh-CN" sz="900" dirty="0"/>
              <a:t>《</a:t>
            </a:r>
            <a:r>
              <a:rPr lang="zh-CN" altLang="en-US" sz="900" dirty="0"/>
              <a:t>关于大建设调度平台项目信息填报情况的通报</a:t>
            </a:r>
            <a:r>
              <a:rPr lang="en-US" altLang="zh-CN" sz="900" dirty="0"/>
              <a:t>》</a:t>
            </a:r>
            <a:r>
              <a:rPr lang="zh-CN" altLang="en-US" sz="900" dirty="0"/>
              <a:t>中，合肥热电总体项目信息填报情况良好，综合评价在</a:t>
            </a:r>
            <a:r>
              <a:rPr lang="en-US" altLang="zh-CN" sz="900" dirty="0" smtClean="0"/>
              <a:t>30</a:t>
            </a:r>
            <a:r>
              <a:rPr lang="zh-CN" altLang="en-US" sz="900" dirty="0" smtClean="0"/>
              <a:t>家单位中排名第四</a:t>
            </a:r>
            <a:r>
              <a:rPr lang="en-US" altLang="zh-CN" sz="900" dirty="0" smtClean="0"/>
              <a:t>(</a:t>
            </a:r>
            <a:r>
              <a:rPr lang="zh-CN" altLang="en-US" sz="900" dirty="0" smtClean="0"/>
              <a:t>企业中排名第一</a:t>
            </a:r>
            <a:r>
              <a:rPr lang="en-US" altLang="zh-CN" sz="900" dirty="0" smtClean="0"/>
              <a:t>)</a:t>
            </a:r>
            <a:r>
              <a:rPr lang="zh-CN" altLang="en-US" sz="900" dirty="0" smtClean="0"/>
              <a:t>。同</a:t>
            </a:r>
            <a:endParaRPr lang="en-US" altLang="zh-CN" sz="900" dirty="0" smtClean="0"/>
          </a:p>
          <a:p>
            <a:r>
              <a:rPr lang="zh-CN" altLang="en-US" sz="900" dirty="0" smtClean="0"/>
              <a:t>时，合肥热电顶住“边生产边改造”的压力，克服时间紧、任务重、责任大等困难，投资近</a:t>
            </a:r>
            <a:r>
              <a:rPr lang="en-US" altLang="zh-CN" sz="900" dirty="0" smtClean="0"/>
              <a:t>4</a:t>
            </a:r>
            <a:r>
              <a:rPr lang="zh-CN" altLang="en-US" sz="900" dirty="0" smtClean="0"/>
              <a:t>亿元，分阶段推进所属五个热电厂</a:t>
            </a:r>
            <a:r>
              <a:rPr lang="en-US" altLang="zh-CN" sz="900" dirty="0" smtClean="0"/>
              <a:t>(</a:t>
            </a:r>
            <a:r>
              <a:rPr lang="zh-CN" altLang="en-US" sz="900" dirty="0" smtClean="0"/>
              <a:t>新能热电已实现超低排放</a:t>
            </a:r>
            <a:r>
              <a:rPr lang="en-US" altLang="zh-CN" sz="900" dirty="0" smtClean="0"/>
              <a:t>)17</a:t>
            </a:r>
            <a:r>
              <a:rPr lang="zh-CN" altLang="en-US" sz="900" dirty="0" smtClean="0"/>
              <a:t>台锅炉超低排放改造工作。经过数月的奋战，合肥热电已于</a:t>
            </a:r>
            <a:r>
              <a:rPr lang="en-US" altLang="zh-CN" sz="900" dirty="0" smtClean="0"/>
              <a:t>2018</a:t>
            </a:r>
            <a:r>
              <a:rPr lang="zh-CN" altLang="en-US" sz="900" dirty="0" smtClean="0"/>
              <a:t>年底顺利完成第一阶段的锅炉改造任务。</a:t>
            </a:r>
            <a:endParaRPr lang="en-US" altLang="zh-CN" sz="900" dirty="0" smtClean="0"/>
          </a:p>
          <a:p>
            <a:r>
              <a:rPr lang="zh-CN" altLang="en-US" sz="900" dirty="0"/>
              <a:t>接下来，合肥热电将立足城市公益公用类企业定位，依托市大建设项目调度平台，继续做好重点项目建设管理，助力城市建设“提质、提速、提品、提效”，为推进合肥综合性国家科学中心建设、长三角世界级城市群副中心建设、加快打造具有国际影响力的创新之都做出新的更大贡献</a:t>
            </a:r>
            <a:r>
              <a:rPr lang="zh-CN" altLang="en-US" sz="900" dirty="0" smtClean="0"/>
              <a:t>。</a:t>
            </a:r>
            <a:endParaRPr lang="en-US" altLang="zh-CN" sz="900" dirty="0" smtClean="0"/>
          </a:p>
          <a:p>
            <a:r>
              <a:rPr lang="zh-CN" altLang="en-US" sz="900" dirty="0"/>
              <a:t>自新任领导班子组建以来，合肥热电从顶层设计入手，积极推进重点项目建设，坚持“领导领衔、领导督办、限时办结、责任追究”的原则，实施“周调度、月汇报、季督查”的挂图作战方式。为了做好重点项目建设管理工作，合肥热电采取了行之有效的措施：一是及时、完整填报大建设指挥调度平台项目基本信息，</a:t>
            </a:r>
            <a:r>
              <a:rPr lang="zh-CN" altLang="en-US" sz="900" dirty="0" smtClean="0"/>
              <a:t>准确</a:t>
            </a:r>
            <a:endParaRPr lang="en-US" altLang="zh-CN" sz="900" dirty="0" smtClean="0"/>
          </a:p>
          <a:p>
            <a:r>
              <a:rPr lang="zh-CN" altLang="en-US" sz="900" dirty="0" smtClean="0"/>
              <a:t>反映</a:t>
            </a:r>
            <a:r>
              <a:rPr lang="zh-CN" altLang="en-US" sz="900" dirty="0"/>
              <a:t>项目开工、投资进度、完工等情况；二是积极完成重点项目现场</a:t>
            </a:r>
            <a:r>
              <a:rPr lang="zh-CN" altLang="en-US" sz="900" dirty="0" smtClean="0"/>
              <a:t>视频</a:t>
            </a:r>
            <a:r>
              <a:rPr lang="en-US" altLang="zh-CN" sz="900" dirty="0" smtClean="0"/>
              <a:t>.</a:t>
            </a:r>
          </a:p>
          <a:p>
            <a:r>
              <a:rPr lang="zh-CN" altLang="en-US" sz="900" dirty="0"/>
              <a:t>辛勤付出换回的是丰硕成果。在</a:t>
            </a:r>
            <a:r>
              <a:rPr lang="en-US" altLang="zh-CN" sz="900" dirty="0"/>
              <a:t>2018</a:t>
            </a:r>
            <a:r>
              <a:rPr lang="zh-CN" altLang="en-US" sz="900" dirty="0"/>
              <a:t>年</a:t>
            </a:r>
            <a:r>
              <a:rPr lang="en-US" altLang="zh-CN" sz="900" dirty="0"/>
              <a:t>8</a:t>
            </a:r>
            <a:r>
              <a:rPr lang="zh-CN" altLang="en-US" sz="900" dirty="0"/>
              <a:t>月份合肥市大建办发布的</a:t>
            </a:r>
            <a:r>
              <a:rPr lang="en-US" altLang="zh-CN" sz="900" dirty="0"/>
              <a:t>《</a:t>
            </a:r>
            <a:r>
              <a:rPr lang="zh-CN" altLang="en-US" sz="900" dirty="0"/>
              <a:t>关于大建设调度平台项目信息填报情况的通报</a:t>
            </a:r>
            <a:r>
              <a:rPr lang="en-US" altLang="zh-CN" sz="900" dirty="0"/>
              <a:t>》</a:t>
            </a:r>
            <a:r>
              <a:rPr lang="zh-CN" altLang="en-US" sz="900" dirty="0"/>
              <a:t>中，合肥热电总体项目信息填报情况良好，综合评价在</a:t>
            </a:r>
            <a:r>
              <a:rPr lang="en-US" altLang="zh-CN" sz="900" dirty="0"/>
              <a:t>30</a:t>
            </a:r>
            <a:r>
              <a:rPr lang="zh-CN" altLang="en-US" sz="900" dirty="0"/>
              <a:t>家单位中排名第四</a:t>
            </a:r>
            <a:r>
              <a:rPr lang="en-US" altLang="zh-CN" sz="900" dirty="0"/>
              <a:t>(</a:t>
            </a:r>
            <a:r>
              <a:rPr lang="zh-CN" altLang="en-US" sz="900" dirty="0"/>
              <a:t>企业中排名第一</a:t>
            </a:r>
            <a:r>
              <a:rPr lang="en-US" altLang="zh-CN" sz="900" dirty="0"/>
              <a:t>)</a:t>
            </a:r>
            <a:r>
              <a:rPr lang="zh-CN" altLang="en-US" sz="900" dirty="0"/>
              <a:t>。同时，合肥热电顶住“边生产边改造”的压力</a:t>
            </a:r>
            <a:r>
              <a:rPr lang="zh-CN" altLang="en-US" sz="900" dirty="0" smtClean="0"/>
              <a:t>，克服时间紧、任务重、责任大等困难，投资近</a:t>
            </a:r>
            <a:r>
              <a:rPr lang="en-US" altLang="zh-CN" sz="900" dirty="0" smtClean="0"/>
              <a:t>4</a:t>
            </a:r>
            <a:r>
              <a:rPr lang="zh-CN" altLang="en-US" sz="900" dirty="0" smtClean="0"/>
              <a:t>亿元</a:t>
            </a:r>
            <a:r>
              <a:rPr lang="zh-CN" altLang="en-US" sz="900" dirty="0"/>
              <a:t>。</a:t>
            </a:r>
            <a:endParaRPr lang="en-US" altLang="zh-CN" sz="900" dirty="0" smtClean="0"/>
          </a:p>
        </p:txBody>
      </p:sp>
    </p:spTree>
    <p:extLst>
      <p:ext uri="{BB962C8B-B14F-4D97-AF65-F5344CB8AC3E}">
        <p14:creationId xmlns:p14="http://schemas.microsoft.com/office/powerpoint/2010/main" val="15118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DA4079CB-4794-4604-9774-E68247F87A5F}"/>
              </a:ext>
            </a:extLst>
          </p:cNvPr>
          <p:cNvSpPr txBox="1">
            <a:spLocks/>
          </p:cNvSpPr>
          <p:nvPr/>
        </p:nvSpPr>
        <p:spPr>
          <a:xfrm>
            <a:off x="3356658" y="2119827"/>
            <a:ext cx="5548884" cy="9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a:solidFill>
                  <a:schemeClr val="accent1"/>
                </a:solidFill>
                <a:latin typeface="微软雅黑" panose="020B0503020204020204" pitchFamily="34" charset="-122"/>
                <a:ea typeface="微软雅黑" panose="020B0503020204020204" pitchFamily="34" charset="-122"/>
              </a:rPr>
              <a:t>重复</a:t>
            </a:r>
            <a:r>
              <a:rPr lang="en-US" altLang="zh-CN" sz="4000" b="1">
                <a:solidFill>
                  <a:schemeClr val="accent1"/>
                </a:solidFill>
                <a:latin typeface="微软雅黑" panose="020B0503020204020204" pitchFamily="34" charset="-122"/>
                <a:ea typeface="微软雅黑" panose="020B0503020204020204" pitchFamily="34" charset="-122"/>
              </a:rPr>
              <a:t>-</a:t>
            </a:r>
            <a:r>
              <a:rPr lang="zh-CN" altLang="en-US" sz="4000" b="1">
                <a:solidFill>
                  <a:schemeClr val="accent1"/>
                </a:solidFill>
                <a:latin typeface="微软雅黑" panose="020B0503020204020204" pitchFamily="34" charset="-122"/>
                <a:ea typeface="微软雅黑" panose="020B0503020204020204" pitchFamily="34" charset="-122"/>
              </a:rPr>
              <a:t>一致性</a:t>
            </a:r>
          </a:p>
        </p:txBody>
      </p:sp>
      <p:sp>
        <p:nvSpPr>
          <p:cNvPr id="5" name="内容占位符 2">
            <a:extLst>
              <a:ext uri="{FF2B5EF4-FFF2-40B4-BE49-F238E27FC236}">
                <a16:creationId xmlns="" xmlns:a16="http://schemas.microsoft.com/office/drawing/2014/main" id="{CA2F35E0-DAAE-44B0-B4E3-D75A34D98892}"/>
              </a:ext>
            </a:extLst>
          </p:cNvPr>
          <p:cNvSpPr txBox="1">
            <a:spLocks/>
          </p:cNvSpPr>
          <p:nvPr/>
        </p:nvSpPr>
        <p:spPr>
          <a:xfrm>
            <a:off x="3356657" y="3112701"/>
            <a:ext cx="5370653" cy="3064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rPr>
              <a:t>同样的东西再次出现，按照原来的样子做，反复做。减少用户的误解与考虑。</a:t>
            </a:r>
          </a:p>
        </p:txBody>
      </p:sp>
      <p:sp>
        <p:nvSpPr>
          <p:cNvPr id="6" name="标题 1">
            <a:extLst>
              <a:ext uri="{FF2B5EF4-FFF2-40B4-BE49-F238E27FC236}">
                <a16:creationId xmlns="" xmlns:a16="http://schemas.microsoft.com/office/drawing/2014/main" id="{73FA4D1A-D7F7-4118-8AD1-D98581D0289E}"/>
              </a:ext>
            </a:extLst>
          </p:cNvPr>
          <p:cNvSpPr txBox="1">
            <a:spLocks/>
          </p:cNvSpPr>
          <p:nvPr/>
        </p:nvSpPr>
        <p:spPr>
          <a:xfrm>
            <a:off x="107953" y="2941671"/>
            <a:ext cx="1455065" cy="1465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accent1"/>
                </a:solidFill>
                <a:latin typeface="微软雅黑" panose="020B0503020204020204" pitchFamily="34" charset="-122"/>
                <a:ea typeface="微软雅黑" panose="020B0503020204020204" pitchFamily="34" charset="-122"/>
                <a:cs typeface="+mj-cs"/>
              </a:defRPr>
            </a:lvl1pPr>
          </a:lstStyle>
          <a:p>
            <a:r>
              <a:rPr lang="en-US" altLang="zh-CN" sz="8000" i="1">
                <a:solidFill>
                  <a:schemeClr val="bg1"/>
                </a:solidFill>
              </a:rPr>
              <a:t>03</a:t>
            </a:r>
            <a:endParaRPr lang="zh-CN" altLang="en-US" sz="8000" i="1">
              <a:solidFill>
                <a:schemeClr val="bg1"/>
              </a:solidFill>
            </a:endParaRPr>
          </a:p>
        </p:txBody>
      </p:sp>
    </p:spTree>
    <p:extLst>
      <p:ext uri="{BB962C8B-B14F-4D97-AF65-F5344CB8AC3E}">
        <p14:creationId xmlns:p14="http://schemas.microsoft.com/office/powerpoint/2010/main" val="1625984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4DD241A-6367-4F05-A50C-B6AD51836379}"/>
              </a:ext>
            </a:extLst>
          </p:cNvPr>
          <p:cNvSpPr>
            <a:spLocks noGrp="1"/>
          </p:cNvSpPr>
          <p:nvPr>
            <p:ph type="title"/>
          </p:nvPr>
        </p:nvSpPr>
        <p:spPr/>
        <p:txBody>
          <a:bodyPr/>
          <a:lstStyle/>
          <a:p>
            <a:r>
              <a:rPr lang="zh-CN" altLang="en-US"/>
              <a:t>重复</a:t>
            </a:r>
          </a:p>
        </p:txBody>
      </p:sp>
      <p:pic>
        <p:nvPicPr>
          <p:cNvPr id="5" name="内容占位符 4">
            <a:extLst>
              <a:ext uri="{FF2B5EF4-FFF2-40B4-BE49-F238E27FC236}">
                <a16:creationId xmlns="" xmlns:a16="http://schemas.microsoft.com/office/drawing/2014/main" id="{E4463D97-A1E6-42D6-BFFE-F384CE50D77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6915" y="1235037"/>
            <a:ext cx="8690169" cy="4839546"/>
          </a:xfrm>
        </p:spPr>
      </p:pic>
      <p:sp>
        <p:nvSpPr>
          <p:cNvPr id="6" name="矩形 5">
            <a:extLst>
              <a:ext uri="{FF2B5EF4-FFF2-40B4-BE49-F238E27FC236}">
                <a16:creationId xmlns="" xmlns:a16="http://schemas.microsoft.com/office/drawing/2014/main" id="{DA99ECE5-D79E-4279-A86F-64BB88BA2DFA}"/>
              </a:ext>
            </a:extLst>
          </p:cNvPr>
          <p:cNvSpPr/>
          <p:nvPr/>
        </p:nvSpPr>
        <p:spPr>
          <a:xfrm>
            <a:off x="226915" y="2640049"/>
            <a:ext cx="8690169" cy="4025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FA2B6AAB-072F-45A5-BC5B-8D963763C641}"/>
              </a:ext>
            </a:extLst>
          </p:cNvPr>
          <p:cNvSpPr/>
          <p:nvPr/>
        </p:nvSpPr>
        <p:spPr>
          <a:xfrm>
            <a:off x="133814" y="3532146"/>
            <a:ext cx="8876370" cy="3133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888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18AB2061-71B0-4D38-992D-85B99DC3BC2B}"/>
              </a:ext>
            </a:extLst>
          </p:cNvPr>
          <p:cNvSpPr txBox="1">
            <a:spLocks/>
          </p:cNvSpPr>
          <p:nvPr/>
        </p:nvSpPr>
        <p:spPr>
          <a:xfrm>
            <a:off x="3356658" y="2119827"/>
            <a:ext cx="5548884" cy="992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a:solidFill>
                  <a:schemeClr val="accent1"/>
                </a:solidFill>
                <a:latin typeface="微软雅黑" panose="020B0503020204020204" pitchFamily="34" charset="-122"/>
                <a:ea typeface="微软雅黑" panose="020B0503020204020204" pitchFamily="34" charset="-122"/>
              </a:rPr>
              <a:t>对齐</a:t>
            </a:r>
          </a:p>
        </p:txBody>
      </p:sp>
      <p:sp>
        <p:nvSpPr>
          <p:cNvPr id="5" name="内容占位符 2">
            <a:extLst>
              <a:ext uri="{FF2B5EF4-FFF2-40B4-BE49-F238E27FC236}">
                <a16:creationId xmlns="" xmlns:a16="http://schemas.microsoft.com/office/drawing/2014/main" id="{F2FBB592-A24C-45DD-A8D4-4E2EDFB2BBCB}"/>
              </a:ext>
            </a:extLst>
          </p:cNvPr>
          <p:cNvSpPr txBox="1">
            <a:spLocks/>
          </p:cNvSpPr>
          <p:nvPr/>
        </p:nvSpPr>
        <p:spPr>
          <a:xfrm>
            <a:off x="3356657" y="3112702"/>
            <a:ext cx="5370653" cy="17938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2400">
                <a:solidFill>
                  <a:schemeClr val="tx1">
                    <a:lumMod val="65000"/>
                    <a:lumOff val="35000"/>
                  </a:schemeClr>
                </a:solidFill>
                <a:latin typeface="微软雅黑" panose="020B0503020204020204" pitchFamily="34" charset="-122"/>
                <a:ea typeface="微软雅黑" panose="020B0503020204020204" pitchFamily="34" charset="-122"/>
              </a:rPr>
              <a:t>两个以上的事物相互平行或成行成列。</a:t>
            </a:r>
          </a:p>
        </p:txBody>
      </p:sp>
      <p:sp>
        <p:nvSpPr>
          <p:cNvPr id="6" name="标题 1">
            <a:extLst>
              <a:ext uri="{FF2B5EF4-FFF2-40B4-BE49-F238E27FC236}">
                <a16:creationId xmlns="" xmlns:a16="http://schemas.microsoft.com/office/drawing/2014/main" id="{40F26BF2-3185-46B9-BBDD-A7B5695D70C2}"/>
              </a:ext>
            </a:extLst>
          </p:cNvPr>
          <p:cNvSpPr txBox="1">
            <a:spLocks/>
          </p:cNvSpPr>
          <p:nvPr/>
        </p:nvSpPr>
        <p:spPr>
          <a:xfrm>
            <a:off x="107953" y="2941671"/>
            <a:ext cx="1455065" cy="1465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accent1"/>
                </a:solidFill>
                <a:latin typeface="微软雅黑" panose="020B0503020204020204" pitchFamily="34" charset="-122"/>
                <a:ea typeface="微软雅黑" panose="020B0503020204020204" pitchFamily="34" charset="-122"/>
                <a:cs typeface="+mj-cs"/>
              </a:defRPr>
            </a:lvl1pPr>
          </a:lstStyle>
          <a:p>
            <a:r>
              <a:rPr lang="en-US" altLang="zh-CN" sz="8000" i="1">
                <a:solidFill>
                  <a:schemeClr val="bg1"/>
                </a:solidFill>
              </a:rPr>
              <a:t>04</a:t>
            </a:r>
            <a:endParaRPr lang="zh-CN" altLang="en-US" sz="8000" i="1">
              <a:solidFill>
                <a:schemeClr val="bg1"/>
              </a:solidFill>
            </a:endParaRPr>
          </a:p>
        </p:txBody>
      </p:sp>
    </p:spTree>
    <p:extLst>
      <p:ext uri="{BB962C8B-B14F-4D97-AF65-F5344CB8AC3E}">
        <p14:creationId xmlns:p14="http://schemas.microsoft.com/office/powerpoint/2010/main" val="3967916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3027</TotalTime>
  <Words>1875</Words>
  <Application>Microsoft Office PowerPoint</Application>
  <PresentationFormat>全屏显示(4:3)</PresentationFormat>
  <Paragraphs>147</Paragraphs>
  <Slides>19</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等线</vt:lpstr>
      <vt:lpstr>等线 Light</vt:lpstr>
      <vt:lpstr>微软雅黑</vt:lpstr>
      <vt:lpstr>Arial</vt:lpstr>
      <vt:lpstr>Office 主题​​</vt:lpstr>
      <vt:lpstr>你能找到蔬菜有哪些吗？</vt:lpstr>
      <vt:lpstr>如何让界面布局更合理</vt:lpstr>
      <vt:lpstr>亲密性-间距</vt:lpstr>
      <vt:lpstr>亲密性</vt:lpstr>
      <vt:lpstr>对比</vt:lpstr>
      <vt:lpstr>对比</vt:lpstr>
      <vt:lpstr>PowerPoint 演示文稿</vt:lpstr>
      <vt:lpstr>重复</vt:lpstr>
      <vt:lpstr>PowerPoint 演示文稿</vt:lpstr>
      <vt:lpstr>对齐</vt:lpstr>
      <vt:lpstr>题目：运用4大原则，修改表单</vt:lpstr>
      <vt:lpstr>亲密性</vt:lpstr>
      <vt:lpstr>对比</vt:lpstr>
      <vt:lpstr>重复</vt:lpstr>
      <vt:lpstr>对齐</vt:lpstr>
      <vt:lpstr>原稿</vt:lpstr>
      <vt:lpstr>案例</vt:lpstr>
      <vt:lpstr>案例</vt:lpstr>
      <vt:lpstr>谢 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 tu</dc:creator>
  <cp:lastModifiedBy>Lenovo</cp:lastModifiedBy>
  <cp:revision>123</cp:revision>
  <dcterms:created xsi:type="dcterms:W3CDTF">2018-12-18T06:14:22Z</dcterms:created>
  <dcterms:modified xsi:type="dcterms:W3CDTF">2019-01-22T05:32:37Z</dcterms:modified>
</cp:coreProperties>
</file>